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79" r:id="rId4"/>
    <p:sldId id="258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80" r:id="rId37"/>
    <p:sldId id="271" r:id="rId38"/>
    <p:sldId id="276" r:id="rId39"/>
    <p:sldId id="272" r:id="rId40"/>
    <p:sldId id="277" r:id="rId41"/>
    <p:sldId id="273" r:id="rId42"/>
    <p:sldId id="274" r:id="rId43"/>
    <p:sldId id="275" r:id="rId44"/>
    <p:sldId id="278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</p:sldIdLst>
  <p:sldSz cx="9144000" cy="6858000" type="screen4x3"/>
  <p:notesSz cx="6805613" cy="99393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it-IT"/>
              <a:t>geom. fabio colantoni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C2542C1-10CA-4114-AB5F-2FCF6E87E74A}" type="datetimeFigureOut">
              <a:rPr lang="it-IT"/>
              <a:pPr>
                <a:defRPr/>
              </a:pPr>
              <a:t>08/05/2014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it-IT"/>
              <a:t>geom. fabio colantoni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528F14-182B-47FF-B9E1-0A3F60B2E5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it-IT"/>
              <a:t>geom. fabio colantoni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AFD21C-FD12-446D-91EE-34C5F5EDE5CF}" type="datetimeFigureOut">
              <a:rPr lang="it-IT"/>
              <a:pPr>
                <a:defRPr/>
              </a:pPr>
              <a:t>08/05/2014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it-IT"/>
              <a:t>geom. fabio colantoni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D5E610-E92A-4D94-A8BB-94BE4DA118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FA2CA-E9BE-4179-A489-FC7855BB217A}" type="datetime1">
              <a:rPr lang="it-IT"/>
              <a:pPr>
                <a:defRPr/>
              </a:pPr>
              <a:t>08/05/2014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geom. fabio colantoni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029B5-4BF9-469D-8DE3-6862E1048E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9581B-EA76-47ED-8D96-BEDFB0F94465}" type="datetime1">
              <a:rPr lang="it-IT"/>
              <a:pPr>
                <a:defRPr/>
              </a:pPr>
              <a:t>08/05/2014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geom. fabio colantoni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089BC-5D67-4494-A0C0-A2264B3ECF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F7376-E63D-43D1-8049-41205A68B673}" type="datetime1">
              <a:rPr lang="it-IT"/>
              <a:pPr>
                <a:defRPr/>
              </a:pPr>
              <a:t>08/05/2014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geom. fabio colantoni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D812-2B34-41BB-A8D1-48B10228BC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A9D51-6B54-423C-983F-1F98F1981F3D}" type="datetime1">
              <a:rPr lang="it-IT"/>
              <a:pPr>
                <a:defRPr/>
              </a:pPr>
              <a:t>08/05/2014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geom. fabio colantoni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2C41E-B1CC-4C6C-A549-B8DF7FD977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CBD99-61B3-4F96-A202-2D9D68B36EDB}" type="datetime1">
              <a:rPr lang="it-IT"/>
              <a:pPr>
                <a:defRPr/>
              </a:pPr>
              <a:t>08/05/2014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geom. fabio colantoni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F883-BD86-4681-82B3-F13BEB89F5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35A52-F86A-4AA3-9E09-3624D7661B4F}" type="datetime1">
              <a:rPr lang="it-IT"/>
              <a:pPr>
                <a:defRPr/>
              </a:pPr>
              <a:t>08/05/2014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geom. fabio colantoni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2FF69-E061-446D-916E-8DB8BCFF78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77F6-28CB-464E-8664-F8B2A66195D7}" type="datetime1">
              <a:rPr lang="it-IT"/>
              <a:pPr>
                <a:defRPr/>
              </a:pPr>
              <a:t>08/05/2014</a:t>
            </a:fld>
            <a:endParaRPr lang="it-IT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geom. fabio colantoni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20039-5782-4DB3-B236-8906544B9F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84FD0-E80A-452E-9DE2-6BF44CA03DDA}" type="datetime1">
              <a:rPr lang="it-IT"/>
              <a:pPr>
                <a:defRPr/>
              </a:pPr>
              <a:t>08/05/2014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geom. fabio colantoni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B3DD-99C4-4567-83DD-3866FED051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4BBDD-B749-41DE-A39D-F35AC06D48A0}" type="datetime1">
              <a:rPr lang="it-IT"/>
              <a:pPr>
                <a:defRPr/>
              </a:pPr>
              <a:t>08/05/2014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geom. fabio colantoni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A679-EC61-4E91-A4AF-1A8D9DF949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54A3C-B76B-49A6-B484-E7F07B2FE66B}" type="datetime1">
              <a:rPr lang="it-IT"/>
              <a:pPr>
                <a:defRPr/>
              </a:pPr>
              <a:t>08/05/2014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geom. fabio colantoni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E73AF-9D07-46EB-958F-881FF207B4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80ED1-0501-4906-8CF6-44A4D6D60433}" type="datetime1">
              <a:rPr lang="it-IT"/>
              <a:pPr>
                <a:defRPr/>
              </a:pPr>
              <a:t>08/05/2014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geom. fabio colantoni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4C50E-6FB5-454D-9B95-3C657F98C5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D8129F9-7D07-4B77-AD36-96FA5867F39F}" type="datetime1">
              <a:rPr lang="it-IT"/>
              <a:pPr>
                <a:defRPr/>
              </a:pPr>
              <a:t>08/05/2014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it-IT"/>
              <a:t>geom. fabio colantoni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B0A8ACC-DAE9-4E7A-B75B-97D8D4E730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0" r:id="rId7"/>
    <p:sldLayoutId id="2147483687" r:id="rId8"/>
    <p:sldLayoutId id="2147483679" r:id="rId9"/>
    <p:sldLayoutId id="2147483678" r:id="rId10"/>
    <p:sldLayoutId id="2147483677" r:id="rId11"/>
  </p:sldLayoutIdLst>
  <p:transition spd="slow"/>
  <p:hf hdr="0"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C:\Users\fabio%20colantoni\Documents\ARCHIVIO\C%20A%20T%20A%20S%20T%20O\SEMINARIO%20CATASTO%202013\locandina_tivoli_4_aprile_2013_Page1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fabio%20colantoni\Documents\ARCHIVIO\C%20A%20T%20A%20S%20T%20O\SEMINARIO%20CATASTO%202013\VISURA%20ATTO%20DI%20RETTIFICA_Page1.tif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15362" name="Picture 5" descr="logo collegio 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221163"/>
            <a:ext cx="25908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2800" b="1" cap="none" smtClean="0"/>
              <a:t>SEMINARIO DI AGGIORNAMENTO SULLE EVOLUZIONI DELLE PROCEDURE DI AGGIORNAMENTO DEGLI ATTI CATASTALI</a:t>
            </a:r>
            <a:br>
              <a:rPr lang="it-IT" sz="2800" b="1" cap="none" smtClean="0"/>
            </a:br>
            <a:r>
              <a:rPr lang="it-IT" sz="2800" b="1" cap="none" smtClean="0"/>
              <a:t>PREGEO - DOCFA</a:t>
            </a:r>
            <a:r>
              <a:rPr lang="it-IT" sz="2800" cap="none" smtClean="0"/>
              <a:t/>
            </a:r>
            <a:br>
              <a:rPr lang="it-IT" sz="2800" cap="none" smtClean="0"/>
            </a:br>
            <a:r>
              <a:rPr lang="it-IT" sz="2800" cap="none" smtClean="0"/>
              <a:t/>
            </a:r>
            <a:br>
              <a:rPr lang="it-IT" sz="2800" cap="none" smtClean="0"/>
            </a:br>
            <a:r>
              <a:rPr lang="it-IT" sz="2800" cap="none" smtClean="0"/>
              <a:t>Anzio 2014</a:t>
            </a:r>
          </a:p>
        </p:txBody>
      </p:sp>
      <p:sp>
        <p:nvSpPr>
          <p:cNvPr id="2" name="Informazioni 1">
            <a:hlinkClick r:id="rId4" action="ppaction://hlinkfile" highlightClick="1"/>
          </p:cNvPr>
          <p:cNvSpPr/>
          <p:nvPr/>
        </p:nvSpPr>
        <p:spPr>
          <a:xfrm>
            <a:off x="677863" y="5430838"/>
            <a:ext cx="1041400" cy="10414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smtClean="0"/>
              <a:t>Cosa cambia?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mtClean="0"/>
          </a:p>
          <a:p>
            <a:r>
              <a:rPr lang="it-IT" smtClean="0"/>
              <a:t>Estetica, grafica, tutto è immutato.</a:t>
            </a:r>
          </a:p>
          <a:p>
            <a:r>
              <a:rPr lang="it-IT" smtClean="0"/>
              <a:t>Vengono introdotte queste 3 macro categorie</a:t>
            </a:r>
          </a:p>
          <a:p>
            <a:pPr>
              <a:buFont typeface="Arial" charset="0"/>
              <a:buNone/>
            </a:pPr>
            <a:r>
              <a:rPr lang="it-IT" b="1" smtClean="0"/>
              <a:t>Ordinaria:</a:t>
            </a:r>
            <a:endParaRPr lang="it-IT" smtClean="0"/>
          </a:p>
          <a:p>
            <a:pPr>
              <a:buFont typeface="Arial" charset="0"/>
              <a:buNone/>
            </a:pPr>
            <a:endParaRPr lang="it-IT" smtClean="0"/>
          </a:p>
          <a:p>
            <a:endParaRPr lang="it-IT" smtClean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3325" y="3644900"/>
            <a:ext cx="41862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smtClean="0"/>
              <a:t>Cosa cambia?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Estetica, grafica, tutto è immutato.</a:t>
            </a:r>
          </a:p>
          <a:p>
            <a:r>
              <a:rPr lang="it-IT" smtClean="0"/>
              <a:t>Vengono introdotte queste 3 macro categorie</a:t>
            </a:r>
          </a:p>
          <a:p>
            <a:r>
              <a:rPr lang="it-IT" b="1" smtClean="0"/>
              <a:t>Modesta:</a:t>
            </a:r>
            <a:endParaRPr lang="it-IT" smtClean="0"/>
          </a:p>
          <a:p>
            <a:pPr>
              <a:buFont typeface="Arial" charset="0"/>
              <a:buNone/>
            </a:pPr>
            <a:endParaRPr lang="it-IT" smtClean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406775"/>
            <a:ext cx="374491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smtClean="0"/>
              <a:t>Cosa cambia?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Estetica, grafica, tutto è immutato.</a:t>
            </a:r>
          </a:p>
          <a:p>
            <a:r>
              <a:rPr lang="it-IT" smtClean="0"/>
              <a:t>Vengono introdotte queste 3 macro categorie</a:t>
            </a:r>
          </a:p>
          <a:p>
            <a:r>
              <a:rPr lang="it-IT" b="1" smtClean="0"/>
              <a:t>Speciale:</a:t>
            </a:r>
            <a:endParaRPr lang="it-IT" smtClean="0"/>
          </a:p>
          <a:p>
            <a:endParaRPr lang="it-IT" smtClean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924175"/>
            <a:ext cx="4765675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smtClean="0"/>
              <a:t>Cosa cambia?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it-IT" smtClean="0"/>
          </a:p>
          <a:p>
            <a:pPr algn="ctr"/>
            <a:r>
              <a:rPr lang="it-IT" smtClean="0"/>
              <a:t>Servirà maggiore attenzione</a:t>
            </a:r>
          </a:p>
          <a:p>
            <a:pPr algn="ctr"/>
            <a:r>
              <a:rPr lang="it-IT" smtClean="0"/>
              <a:t>Nelle righe di tipo 7</a:t>
            </a:r>
          </a:p>
          <a:p>
            <a:pPr algn="ctr"/>
            <a:r>
              <a:rPr lang="it-IT" smtClean="0"/>
              <a:t>Nelle righe di tipo 8.</a:t>
            </a:r>
          </a:p>
          <a:p>
            <a:pPr>
              <a:buFont typeface="Arial" charset="0"/>
              <a:buNone/>
            </a:pPr>
            <a:endParaRPr lang="it-IT" smtClean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3600" smtClean="0"/>
              <a:t>Dettaglio della nuova automazione</a:t>
            </a:r>
            <a:br>
              <a:rPr lang="it-IT" sz="3600" smtClean="0"/>
            </a:br>
            <a:endParaRPr lang="it-IT" sz="3600" smtClean="0"/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Come funziona la procedura?</a:t>
            </a:r>
          </a:p>
          <a:p>
            <a:r>
              <a:rPr lang="it-IT" i="1" smtClean="0"/>
              <a:t>Determinata da delle operazioni catastali elementari analizzando e comparando la proposta di aggiornamento e l’e.d.m., nello specifico la variazione di consistenza o di geometria</a:t>
            </a:r>
            <a:r>
              <a:rPr lang="it-IT" smtClean="0"/>
              <a:t>.</a:t>
            </a:r>
          </a:p>
          <a:p>
            <a:r>
              <a:rPr lang="it-IT" i="1" smtClean="0"/>
              <a:t>Riconoscimento automatico dell’atto di aggiornamento a partire dal confronto tra edm e proposta di aggiornamento</a:t>
            </a:r>
          </a:p>
          <a:p>
            <a:endParaRPr lang="it-IT" smtClean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655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3600" smtClean="0"/>
              <a:t>Dettaglio della nuova automazione</a:t>
            </a:r>
            <a:br>
              <a:rPr lang="it-IT" sz="3600" smtClean="0"/>
            </a:br>
            <a:endParaRPr lang="it-IT" sz="3600" smtClean="0"/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it-IT" smtClean="0"/>
              <a:t>	Quali sono le operazioni elementari?</a:t>
            </a:r>
          </a:p>
          <a:p>
            <a:r>
              <a:rPr lang="it-IT" b="1" smtClean="0"/>
              <a:t>Variazioni di consistenza:</a:t>
            </a:r>
          </a:p>
          <a:p>
            <a:pPr>
              <a:buFont typeface="Arial" charset="0"/>
              <a:buNone/>
            </a:pPr>
            <a:r>
              <a:rPr lang="it-IT" smtClean="0"/>
              <a:t>-Suddivisione di una o più p.lle originali in più derivate;</a:t>
            </a:r>
          </a:p>
          <a:p>
            <a:pPr>
              <a:buFont typeface="Arial" charset="0"/>
              <a:buNone/>
            </a:pPr>
            <a:r>
              <a:rPr lang="it-IT" smtClean="0"/>
              <a:t>-Fusione di p.lle originali o derivate con altre p.lle originali o derivate;</a:t>
            </a:r>
          </a:p>
          <a:p>
            <a:r>
              <a:rPr lang="it-IT" b="1" smtClean="0"/>
              <a:t>Contenuto geometrico:</a:t>
            </a:r>
          </a:p>
          <a:p>
            <a:pPr>
              <a:buFont typeface="Arial" charset="0"/>
              <a:buNone/>
            </a:pPr>
            <a:r>
              <a:rPr lang="it-IT" smtClean="0"/>
              <a:t>-Aggiornamento della posizione e/o forma del fabbricato esistente sulla p.lla;</a:t>
            </a:r>
          </a:p>
          <a:p>
            <a:pPr>
              <a:buFont typeface="Arial" charset="0"/>
              <a:buNone/>
            </a:pPr>
            <a:r>
              <a:rPr lang="it-IT" smtClean="0"/>
              <a:t>-Aggiornamento delle linee varie, dei simboli dei testi all’interno delle p.lle;</a:t>
            </a:r>
          </a:p>
          <a:p>
            <a:endParaRPr lang="it-IT" smtClean="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smtClean="0"/>
              <a:t>Dettaglio della nuova automazione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Gli atti di aggiornamento che variano la qualità ed aggiornano la posizione e forma dei fabbricati e delle linee varie assumono la denominazione di TM;</a:t>
            </a:r>
          </a:p>
          <a:p>
            <a:endParaRPr lang="it-IT" smtClean="0"/>
          </a:p>
          <a:p>
            <a:r>
              <a:rPr lang="it-IT" smtClean="0"/>
              <a:t>Gli atti di aggiornamento che suddividono le p.lle assumono la denominazione di TF (con o senza lotti);</a:t>
            </a:r>
          </a:p>
          <a:p>
            <a:endParaRPr lang="it-IT" smtClean="0"/>
          </a:p>
          <a:p>
            <a:r>
              <a:rPr lang="it-IT" smtClean="0"/>
              <a:t>Le operazioni di TF e di TM tra loro combinate assumono la denominazione di TIPO MISTO;</a:t>
            </a:r>
          </a:p>
          <a:p>
            <a:endParaRPr lang="it-IT" smtClean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6758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smtClean="0"/>
              <a:t>ANALISI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mtClean="0"/>
          </a:p>
          <a:p>
            <a:r>
              <a:rPr lang="it-IT" smtClean="0"/>
              <a:t>come si mettono in relazione queste informazione e ricavare delle differenze? </a:t>
            </a:r>
          </a:p>
          <a:p>
            <a:r>
              <a:rPr lang="it-IT" smtClean="0"/>
              <a:t>con la teoria degli insiemi la componente dell’edm e la componente della proposta di aggiornamento sono costituite da un insieme di poligoni connessi oppure no;</a:t>
            </a:r>
          </a:p>
          <a:p>
            <a:r>
              <a:rPr lang="it-IT" smtClean="0"/>
              <a:t>La procedura scompone i tasselli attraverso l’insiemistica riesce a capire cosa facciamo;</a:t>
            </a:r>
          </a:p>
          <a:p>
            <a:r>
              <a:rPr lang="it-IT" smtClean="0"/>
              <a:t> Le operazioni di TF e di TM tra loro combinate assumono la denominazione di TIPO MISTO</a:t>
            </a:r>
          </a:p>
          <a:p>
            <a:endParaRPr lang="it-IT" smtClean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6861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3600" smtClean="0"/>
              <a:t>ANALISI OPERAZIONI SEMPLICI</a:t>
            </a:r>
            <a:br>
              <a:rPr lang="it-IT" sz="3600" smtClean="0"/>
            </a:br>
            <a:endParaRPr lang="it-IT" sz="3600" smtClean="0"/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DPF demolizione fabbricato o porzione di fabbricato</a:t>
            </a:r>
          </a:p>
          <a:p>
            <a:r>
              <a:rPr lang="it-IT" smtClean="0"/>
              <a:t>DTF demolizione totale di fabbricato</a:t>
            </a:r>
          </a:p>
          <a:p>
            <a:r>
              <a:rPr lang="it-IT" smtClean="0"/>
              <a:t>AMF ampliamento fabbricato esistente</a:t>
            </a:r>
          </a:p>
          <a:p>
            <a:r>
              <a:rPr lang="it-IT" smtClean="0"/>
              <a:t>NCF inserimento fabbricato esistente</a:t>
            </a:r>
          </a:p>
          <a:p>
            <a:r>
              <a:rPr lang="it-IT" smtClean="0"/>
              <a:t>FRP frazionamento di p.lla.</a:t>
            </a:r>
          </a:p>
          <a:p>
            <a:r>
              <a:rPr lang="it-IT" smtClean="0"/>
              <a:t>FUP fusione di p.lla o derivata</a:t>
            </a:r>
          </a:p>
          <a:p>
            <a:r>
              <a:rPr lang="it-IT" smtClean="0"/>
              <a:t>altre operazioni accessorie</a:t>
            </a:r>
          </a:p>
          <a:p>
            <a:r>
              <a:rPr lang="it-IT" smtClean="0"/>
              <a:t>VRG aggiornamento linee varie, simboli testi</a:t>
            </a:r>
          </a:p>
          <a:p>
            <a:r>
              <a:rPr lang="it-IT" smtClean="0"/>
              <a:t>SUB aggiornamento relativo a sub rurali</a:t>
            </a:r>
          </a:p>
          <a:p>
            <a:endParaRPr lang="it-IT" smtClean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3600" smtClean="0"/>
              <a:t>ANALISI</a:t>
            </a:r>
            <a:br>
              <a:rPr lang="it-IT" sz="3600" smtClean="0"/>
            </a:br>
            <a:endParaRPr lang="it-IT" sz="3600" smtClean="0"/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Tramite le operazioni catastali elementari dall’analisi della proposta di aggiornamento può essere determinato il tipo di aggiornamento secondo la seguente tabella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716338"/>
            <a:ext cx="5597525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002060"/>
                </a:solidFill>
              </a:rPr>
              <a:t>Oggi vediamo le novità relative a: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mtClean="0">
              <a:solidFill>
                <a:srgbClr val="C00000"/>
              </a:solidFill>
            </a:endParaRPr>
          </a:p>
          <a:p>
            <a:pPr algn="ctr"/>
            <a:endParaRPr lang="it-IT" smtClean="0">
              <a:solidFill>
                <a:srgbClr val="C00000"/>
              </a:solidFill>
            </a:endParaRPr>
          </a:p>
          <a:p>
            <a:pPr algn="ctr"/>
            <a:r>
              <a:rPr lang="it-IT" smtClean="0">
                <a:solidFill>
                  <a:srgbClr val="C00000"/>
                </a:solidFill>
              </a:rPr>
              <a:t>Catasto Terreni</a:t>
            </a:r>
          </a:p>
          <a:p>
            <a:pPr algn="ctr"/>
            <a:r>
              <a:rPr lang="it-IT" smtClean="0"/>
              <a:t>Nuova versione PRE.GEO. 10.6.0 sperimentale </a:t>
            </a:r>
          </a:p>
          <a:p>
            <a:pPr algn="ctr"/>
            <a:r>
              <a:rPr lang="it-IT" sz="1200" smtClean="0"/>
              <a:t>(uscita   28 marzo 2014)</a:t>
            </a:r>
          </a:p>
          <a:p>
            <a:pPr algn="ctr"/>
            <a:endParaRPr lang="it-IT" smtClean="0"/>
          </a:p>
          <a:p>
            <a:pPr algn="ctr"/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</p:txBody>
      </p:sp>
      <p:sp>
        <p:nvSpPr>
          <p:cNvPr id="17411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F72E3F-1F64-4AF1-B3B4-71B5F6523C8A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17412" name="Segnaposto piè di pagina 5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17413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0A1EFB-81AF-4B01-B699-2690A19675A3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7065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3600" smtClean="0"/>
              <a:t>ANALISI</a:t>
            </a:r>
            <a:br>
              <a:rPr lang="it-IT" sz="3600" smtClean="0"/>
            </a:br>
            <a:endParaRPr lang="it-IT" sz="3600" smtClean="0"/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smtClean="0"/>
              <a:t>ATTENZIONE!!!</a:t>
            </a:r>
          </a:p>
          <a:p>
            <a:r>
              <a:rPr lang="it-IT" smtClean="0"/>
              <a:t> Nel TM è anche ricompreso lo stralcio di corte.</a:t>
            </a:r>
          </a:p>
          <a:p>
            <a:r>
              <a:rPr lang="it-IT" smtClean="0"/>
              <a:t> Qual è la differenza con un atto misto?</a:t>
            </a:r>
          </a:p>
          <a:p>
            <a:r>
              <a:rPr lang="it-IT" smtClean="0"/>
              <a:t> È nella volontarietà delle Parti : in caso di compravendita è un TF vero e proprio</a:t>
            </a:r>
          </a:p>
          <a:p>
            <a:r>
              <a:rPr lang="it-IT" smtClean="0"/>
              <a:t> La procedura non può distinguere i 2 casi.</a:t>
            </a:r>
          </a:p>
          <a:p>
            <a:r>
              <a:rPr lang="it-IT" smtClean="0"/>
              <a:t> Chi lo fa?</a:t>
            </a:r>
          </a:p>
          <a:p>
            <a:r>
              <a:rPr lang="it-IT" smtClean="0"/>
              <a:t> Il professionista che all’inizio della procedura ne predispone la scelta in riga 9;</a:t>
            </a:r>
          </a:p>
          <a:p>
            <a:endParaRPr lang="it-IT" smtClean="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7168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smtClean="0"/>
              <a:t>Fine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smtClean="0"/>
              <a:t>GRAZIE PER L’ATTENZIONE </a:t>
            </a:r>
          </a:p>
          <a:p>
            <a:pPr algn="ctr"/>
            <a:r>
              <a:rPr lang="it-IT" i="1" smtClean="0"/>
              <a:t>Fabio Colantoni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7270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002060"/>
                </a:solidFill>
              </a:rPr>
              <a:t>Oggi vediamo le novità relative a: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endParaRPr lang="it-IT" smtClean="0">
              <a:solidFill>
                <a:srgbClr val="C00000"/>
              </a:solidFill>
            </a:endParaRPr>
          </a:p>
          <a:p>
            <a:pPr algn="ctr"/>
            <a:endParaRPr lang="it-IT" smtClean="0">
              <a:solidFill>
                <a:srgbClr val="C00000"/>
              </a:solidFill>
            </a:endParaRPr>
          </a:p>
          <a:p>
            <a:pPr algn="ctr">
              <a:buFont typeface="Arial" charset="0"/>
              <a:buNone/>
            </a:pPr>
            <a:endParaRPr lang="it-IT" smtClean="0"/>
          </a:p>
          <a:p>
            <a:pPr algn="ctr"/>
            <a:r>
              <a:rPr lang="it-IT" smtClean="0">
                <a:solidFill>
                  <a:srgbClr val="C00000"/>
                </a:solidFill>
              </a:rPr>
              <a:t>Catasto Fabbricati</a:t>
            </a:r>
          </a:p>
          <a:p>
            <a:pPr algn="ctr"/>
            <a:r>
              <a:rPr lang="it-IT" smtClean="0"/>
              <a:t>Nuova versione DOCFA  4.001</a:t>
            </a:r>
          </a:p>
          <a:p>
            <a:pPr algn="ctr">
              <a:buFont typeface="Arial" charset="0"/>
              <a:buNone/>
            </a:pPr>
            <a:r>
              <a:rPr lang="it-IT" sz="1200" smtClean="0"/>
              <a:t> (uscita il 04 settembre 2012)</a:t>
            </a:r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</p:txBody>
      </p:sp>
      <p:sp>
        <p:nvSpPr>
          <p:cNvPr id="73732" name="Segnaposto data 4"/>
          <p:cNvSpPr txBox="1">
            <a:spLocks noGrp="1"/>
          </p:cNvSpPr>
          <p:nvPr/>
        </p:nvSpPr>
        <p:spPr bwMode="auto">
          <a:xfrm>
            <a:off x="457200" y="19050"/>
            <a:ext cx="28956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0DC45EAB-F209-4E51-AA20-49342AD74D1A}" type="datetime1">
              <a:rPr lang="it-IT" sz="1200">
                <a:solidFill>
                  <a:srgbClr val="FFFFFF"/>
                </a:solidFill>
              </a:rPr>
              <a:pPr/>
              <a:t>08/05/2014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73733" name="Segnaposto piè di pagina 5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73734" name="Segnaposto numero diapositiva 6"/>
          <p:cNvSpPr txBox="1">
            <a:spLocks noGrp="1"/>
          </p:cNvSpPr>
          <p:nvPr/>
        </p:nvSpPr>
        <p:spPr bwMode="auto">
          <a:xfrm>
            <a:off x="7620000" y="19050"/>
            <a:ext cx="1066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ED2CFC13-4FAA-4B74-86E1-697E34190447}" type="slidenum">
              <a:rPr lang="it-IT" sz="1400" b="1">
                <a:solidFill>
                  <a:srgbClr val="FFFFFF"/>
                </a:solidFill>
              </a:rPr>
              <a:pPr/>
              <a:t>23</a:t>
            </a:fld>
            <a:endParaRPr lang="it-IT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56287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Le novità sono </a:t>
            </a:r>
            <a:r>
              <a:rPr lang="it-IT" dirty="0"/>
              <a:t>indicate di seguito in sintesi: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b="1" i="1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i="1" dirty="0" smtClean="0"/>
              <a:t>Nuovo </a:t>
            </a:r>
            <a:r>
              <a:rPr lang="it-IT" b="1" i="1" dirty="0"/>
              <a:t>Modulo  riconoscimento e verifica  Automatica della Tipologia</a:t>
            </a:r>
            <a:endParaRPr lang="it-IT" dirty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800" dirty="0" smtClean="0"/>
              <a:t>	Il </a:t>
            </a:r>
            <a:r>
              <a:rPr lang="it-IT" sz="1800" dirty="0"/>
              <a:t>software </a:t>
            </a:r>
            <a:r>
              <a:rPr lang="it-IT" sz="1800" dirty="0" err="1"/>
              <a:t>Pregeo</a:t>
            </a:r>
            <a:r>
              <a:rPr lang="it-IT" sz="1800" dirty="0"/>
              <a:t> </a:t>
            </a:r>
            <a:r>
              <a:rPr lang="it-IT" sz="1800" dirty="0" smtClean="0"/>
              <a:t>10.5 </a:t>
            </a:r>
            <a:r>
              <a:rPr lang="it-IT" sz="1800" dirty="0"/>
              <a:t>sarà in grado, dopo la compilazione della proposta di aggiornamento da parte del tecnico,  di riconoscere la tipologia dell’atto di aggiornamento (</a:t>
            </a:r>
            <a:r>
              <a:rPr lang="it-IT" sz="1800" i="1" u="sng" dirty="0"/>
              <a:t>attualmente sono escluse le </a:t>
            </a:r>
            <a:r>
              <a:rPr lang="it-IT" sz="1800" i="1" u="sng" dirty="0" err="1"/>
              <a:t>tip</a:t>
            </a:r>
            <a:r>
              <a:rPr lang="it-IT" sz="1800" i="1" u="sng" dirty="0"/>
              <a:t>. 14b e 18</a:t>
            </a:r>
            <a:r>
              <a:rPr lang="it-IT" sz="1800" dirty="0"/>
              <a:t>);  in caso la proposta compilata non sia corrispondente con i parametri inseriti, il programma ne propone una alternativa.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933825"/>
            <a:ext cx="460692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Segnaposto data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DD60BA-AE1B-4387-BB12-67517B2B8EE5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24580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24581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6AADAA-A220-4784-A5A1-E3BC3A611F41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56287"/>
          </a:xfrm>
        </p:spPr>
        <p:txBody>
          <a:bodyPr rtlCol="0">
            <a:normAutofit lnSpcReduction="1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800" b="1" i="1" dirty="0" smtClean="0"/>
              <a:t>SONO STATE INTRODOTTE  Nuove </a:t>
            </a:r>
            <a:r>
              <a:rPr lang="it-IT" sz="1800" b="1" i="1" dirty="0"/>
              <a:t>Tipologie </a:t>
            </a:r>
            <a:endParaRPr lang="it-IT" sz="1800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800" b="1" i="1" dirty="0"/>
              <a:t> </a:t>
            </a:r>
            <a:endParaRPr lang="it-IT" sz="1800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800" b="1" dirty="0"/>
              <a:t>- Nuova tipologia 19 “ Atto di aggiornamento a rettifica”</a:t>
            </a:r>
            <a:endParaRPr lang="it-IT" sz="1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800" dirty="0"/>
              <a:t> 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800" dirty="0"/>
              <a:t>Questa nuova tipologia è stata inserita </a:t>
            </a:r>
            <a:r>
              <a:rPr lang="it-IT" sz="1800" b="1" dirty="0"/>
              <a:t>per rettificare atti di aggiornamento che hanno avuto un collaudo negativo e poter così correggere sui PF</a:t>
            </a:r>
            <a:r>
              <a:rPr lang="it-IT" sz="1800" dirty="0"/>
              <a:t> le distanze che sono state misurate in modo errato.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800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800" b="1" dirty="0" smtClean="0"/>
              <a:t>non</a:t>
            </a:r>
            <a:r>
              <a:rPr lang="it-IT" sz="1800" dirty="0" smtClean="0"/>
              <a:t> </a:t>
            </a:r>
            <a:r>
              <a:rPr lang="it-IT" sz="1800" dirty="0"/>
              <a:t>è prevista l’approvazione automatica, </a:t>
            </a:r>
            <a:r>
              <a:rPr lang="it-IT" sz="1800" b="1" dirty="0"/>
              <a:t>né </a:t>
            </a:r>
            <a:r>
              <a:rPr lang="it-IT" sz="1800" dirty="0"/>
              <a:t>l’invio telematico ma solo la presentazione diretta presso l’ufficio </a:t>
            </a:r>
            <a:r>
              <a:rPr lang="it-IT" sz="1800" dirty="0" err="1"/>
              <a:t>Agt</a:t>
            </a:r>
            <a:r>
              <a:rPr lang="it-IT" sz="1800" dirty="0"/>
              <a:t>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800" dirty="0"/>
              <a:t> 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800" dirty="0"/>
              <a:t>Il tecnico dovrà indicare se trattasi di “</a:t>
            </a:r>
            <a:r>
              <a:rPr lang="it-IT" sz="1800" i="1" dirty="0"/>
              <a:t>rettifica a causa di collaudo con esito negativo</a:t>
            </a:r>
            <a:r>
              <a:rPr lang="it-IT" sz="1800" dirty="0"/>
              <a:t>” </a:t>
            </a:r>
            <a:r>
              <a:rPr lang="it-IT" sz="1800" dirty="0" smtClean="0"/>
              <a:t>   e/o </a:t>
            </a:r>
            <a:r>
              <a:rPr lang="it-IT" sz="1800" dirty="0"/>
              <a:t>se trattasi di “</a:t>
            </a:r>
            <a:r>
              <a:rPr lang="it-IT" sz="1800" i="1" dirty="0"/>
              <a:t>ravvedimento operoso</a:t>
            </a:r>
            <a:r>
              <a:rPr lang="it-IT" sz="1800" dirty="0"/>
              <a:t>”.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800" dirty="0"/>
              <a:t> 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800" i="1" dirty="0" smtClean="0"/>
              <a:t>vanno </a:t>
            </a:r>
            <a:r>
              <a:rPr lang="it-IT" sz="1800" i="1" dirty="0"/>
              <a:t>corrisposti i diritti catastali per l’estratto di mappa</a:t>
            </a:r>
            <a:r>
              <a:rPr lang="it-IT" sz="1800" dirty="0"/>
              <a:t>, </a:t>
            </a:r>
            <a:endParaRPr lang="it-IT" sz="1800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800" i="1" dirty="0" smtClean="0"/>
              <a:t>non </a:t>
            </a:r>
            <a:r>
              <a:rPr lang="it-IT" sz="1800" i="1" dirty="0"/>
              <a:t>va redatta nessuna proposta di aggiornamento né compilati modelli censuari.</a:t>
            </a:r>
          </a:p>
          <a:p>
            <a:pPr marL="182880" indent="-18288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800" b="1" dirty="0" smtClean="0"/>
              <a:t>La procedura verifica se la geometria  e le superfici sono rimaste invariate, diversamente andrà presentato nuovo atto di aggiornamento</a:t>
            </a:r>
            <a:r>
              <a:rPr lang="it-IT" sz="1800" dirty="0" smtClean="0"/>
              <a:t>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800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800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800" dirty="0"/>
          </a:p>
        </p:txBody>
      </p:sp>
      <p:sp>
        <p:nvSpPr>
          <p:cNvPr id="25602" name="Segnaposto data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649366-933A-4DF8-8408-BA82BCAB23A8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25603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25604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9DEAAE-E607-4122-AC7F-EB1A74DAD13C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182880" algn="ctr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>
              <a:latin typeface="Calibri"/>
              <a:ea typeface="Calibri"/>
              <a:cs typeface="Times New Roman"/>
            </a:endParaRP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dirty="0" smtClean="0"/>
              <a:t>TIPOLOGIA 19</a:t>
            </a:r>
            <a:endParaRPr lang="it-IT" sz="2000" dirty="0"/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052513"/>
            <a:ext cx="6335712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Segnaposto data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868467-1D49-4114-B274-DF7727FFB0DA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26628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26629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BE537F-3F70-4894-8557-5B1A0CEC03E1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2764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smtClean="0"/>
              <a:t>TIPOLOGIA 19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620713"/>
            <a:ext cx="599757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Segnaposto data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2E772E-EDBC-4E2E-B5FD-C46FF879FB01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27652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27653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DAD48E-463C-4996-A693-833B4809426F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it-IT"/>
          </a:p>
        </p:txBody>
      </p:sp>
      <p:sp>
        <p:nvSpPr>
          <p:cNvPr id="7" name="Documento 6">
            <a:hlinkClick r:id="rId3" action="ppaction://hlinkfile" highlightClick="1"/>
          </p:cNvPr>
          <p:cNvSpPr/>
          <p:nvPr/>
        </p:nvSpPr>
        <p:spPr>
          <a:xfrm>
            <a:off x="684213" y="5445125"/>
            <a:ext cx="1041400" cy="104298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56287"/>
          </a:xfrm>
        </p:spPr>
        <p:txBody>
          <a:bodyPr rtlCol="0">
            <a:normAutofit fontScale="92500" lnSpcReduction="10000"/>
          </a:bodyPr>
          <a:lstStyle/>
          <a:p>
            <a:pPr marL="182880" indent="-18288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/>
              <a:t>Nuova Tipologia 14b </a:t>
            </a:r>
            <a:endParaRPr lang="it-IT" b="1" dirty="0" smtClean="0"/>
          </a:p>
          <a:p>
            <a:pPr marL="182880" indent="-18288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/>
              <a:t>Tipo </a:t>
            </a:r>
            <a:r>
              <a:rPr lang="it-IT" b="1" dirty="0"/>
              <a:t>Mappale per nuovo fabbricato senza scorporo di corte</a:t>
            </a:r>
            <a:endParaRPr lang="it-IT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/>
              <a:t> </a:t>
            </a:r>
            <a:endParaRPr lang="it-IT" dirty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Con </a:t>
            </a:r>
            <a:r>
              <a:rPr lang="it-IT" dirty="0"/>
              <a:t>questa tipologia sarà possibile eseguire un tipo mappale con </a:t>
            </a:r>
            <a:r>
              <a:rPr lang="it-IT" i="1" dirty="0"/>
              <a:t>approvazione automatica</a:t>
            </a:r>
            <a:r>
              <a:rPr lang="it-IT" dirty="0"/>
              <a:t>, quando si dovrà </a:t>
            </a:r>
            <a:r>
              <a:rPr lang="it-IT" i="1" dirty="0"/>
              <a:t>stralciare, da una particella più grande, il solo terreno ricoperto  dal fabbricato.</a:t>
            </a:r>
          </a:p>
          <a:p>
            <a:pPr marL="182880" indent="-18288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/>
              <a:t>Tale </a:t>
            </a:r>
            <a:r>
              <a:rPr lang="it-IT" sz="2000" dirty="0"/>
              <a:t>tipologia </a:t>
            </a:r>
            <a:r>
              <a:rPr lang="it-IT" sz="2000" b="1" dirty="0"/>
              <a:t>non necessita </a:t>
            </a:r>
            <a:r>
              <a:rPr lang="it-IT" sz="2000" dirty="0"/>
              <a:t>di deposito presso il Comune di </a:t>
            </a:r>
            <a:r>
              <a:rPr lang="it-IT" sz="2000" dirty="0" smtClean="0"/>
              <a:t>riferimento;</a:t>
            </a:r>
          </a:p>
          <a:p>
            <a:pPr marL="182880" indent="-18288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/>
              <a:t>Andranno </a:t>
            </a:r>
            <a:r>
              <a:rPr lang="it-IT" sz="2000" dirty="0"/>
              <a:t>compilati i modelli censuari indicando la nuova particella come </a:t>
            </a:r>
            <a:r>
              <a:rPr lang="it-IT" sz="2000" b="1" dirty="0"/>
              <a:t>SR</a:t>
            </a:r>
            <a:r>
              <a:rPr lang="it-IT" sz="2000" dirty="0"/>
              <a:t> (superficie reale), quindi andrà compilata la riga di tipo 7 con la </a:t>
            </a:r>
            <a:r>
              <a:rPr lang="it-IT" sz="2000" dirty="0" err="1"/>
              <a:t>p.lla</a:t>
            </a:r>
            <a:r>
              <a:rPr lang="it-IT" sz="2000" dirty="0"/>
              <a:t> madre e con la  </a:t>
            </a:r>
            <a:r>
              <a:rPr lang="it-IT" sz="2000" dirty="0" err="1" smtClean="0"/>
              <a:t>p.lla</a:t>
            </a:r>
            <a:r>
              <a:rPr lang="it-IT" sz="2000" dirty="0" smtClean="0"/>
              <a:t>  </a:t>
            </a:r>
            <a:r>
              <a:rPr lang="it-IT" sz="2000" dirty="0"/>
              <a:t>figlia.</a:t>
            </a:r>
          </a:p>
          <a:p>
            <a:pPr marL="182880" indent="-18288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000" dirty="0" smtClean="0"/>
          </a:p>
          <a:p>
            <a:pPr marL="182880" indent="-18288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000" dirty="0"/>
          </a:p>
          <a:p>
            <a:pPr marL="182880" indent="-18288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000" dirty="0" smtClean="0"/>
          </a:p>
          <a:p>
            <a:pPr marL="182880" indent="-18288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000" dirty="0"/>
          </a:p>
          <a:p>
            <a:pPr marL="182880" indent="-18288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000" dirty="0" smtClean="0"/>
          </a:p>
          <a:p>
            <a:pPr marL="182880" indent="-18288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/>
              <a:t>tipologia </a:t>
            </a:r>
            <a:r>
              <a:rPr lang="it-IT" sz="2000" dirty="0"/>
              <a:t>14b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149725"/>
            <a:ext cx="295275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Segnaposto data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C03C77-1E28-4FA3-A5BA-08F4B6CA6768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28676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28677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1DEDE7-13B5-4D8C-B1FC-4953C6DA4D3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927725"/>
          </a:xfrm>
        </p:spPr>
        <p:txBody>
          <a:bodyPr rtlCol="0">
            <a:normAutofit fontScale="77500" lnSpcReduction="2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/>
              <a:t>Tipologia  1  </a:t>
            </a:r>
            <a:r>
              <a:rPr lang="it-IT" b="1" dirty="0"/>
              <a:t>“ </a:t>
            </a:r>
            <a:r>
              <a:rPr lang="it-IT" b="1" i="1" dirty="0"/>
              <a:t>TM con conformità di mappa</a:t>
            </a:r>
            <a:r>
              <a:rPr lang="it-IT" b="1" dirty="0"/>
              <a:t>” </a:t>
            </a:r>
            <a:endParaRPr lang="it-IT" b="1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b="1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/>
              <a:t>Tipologia </a:t>
            </a:r>
            <a:r>
              <a:rPr lang="it-IT" b="1" dirty="0"/>
              <a:t>21  “ </a:t>
            </a:r>
            <a:r>
              <a:rPr lang="it-IT" b="1" i="1" dirty="0"/>
              <a:t>TM per passaggio all’Urbano di tutte le porzioni di fabbricati rurali e variazione dell’intero in Ente Urbano </a:t>
            </a:r>
            <a:r>
              <a:rPr lang="it-IT" b="1" dirty="0" smtClean="0"/>
              <a:t>“</a:t>
            </a:r>
            <a:r>
              <a:rPr lang="it-IT" dirty="0"/>
              <a:t> </a:t>
            </a:r>
            <a:endParaRPr lang="it-IT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/>
              <a:t>	</a:t>
            </a:r>
            <a:r>
              <a:rPr lang="it-IT" i="1" dirty="0"/>
              <a:t>Le </a:t>
            </a:r>
            <a:r>
              <a:rPr lang="it-IT" i="1" dirty="0" err="1"/>
              <a:t>Tip</a:t>
            </a:r>
            <a:r>
              <a:rPr lang="it-IT" i="1" dirty="0"/>
              <a:t>. 1 e 21 prevedono la conferma in mappa  di fabbricati </a:t>
            </a:r>
            <a:r>
              <a:rPr lang="it-IT" i="1" u="sng" dirty="0">
                <a:solidFill>
                  <a:srgbClr val="FF0000"/>
                </a:solidFill>
              </a:rPr>
              <a:t>già denunciati al </a:t>
            </a:r>
            <a:r>
              <a:rPr lang="it-IT" i="1" u="sng" dirty="0" smtClean="0">
                <a:solidFill>
                  <a:srgbClr val="FF0000"/>
                </a:solidFill>
              </a:rPr>
              <a:t>catasto </a:t>
            </a:r>
            <a:r>
              <a:rPr lang="it-IT" i="1" u="sng" dirty="0">
                <a:solidFill>
                  <a:srgbClr val="FF0000"/>
                </a:solidFill>
              </a:rPr>
              <a:t>urbano</a:t>
            </a:r>
            <a:r>
              <a:rPr lang="it-IT" dirty="0"/>
              <a:t>, è stata inserita in </a:t>
            </a:r>
            <a:r>
              <a:rPr lang="it-IT" dirty="0" err="1"/>
              <a:t>Pregeo</a:t>
            </a:r>
            <a:r>
              <a:rPr lang="it-IT" dirty="0"/>
              <a:t> </a:t>
            </a:r>
            <a:r>
              <a:rPr lang="it-IT" dirty="0" smtClean="0"/>
              <a:t>10.5 </a:t>
            </a:r>
            <a:r>
              <a:rPr lang="it-IT" dirty="0"/>
              <a:t>una nuova maschera  - </a:t>
            </a:r>
            <a:endParaRPr lang="it-IT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i="1" dirty="0" smtClean="0"/>
              <a:t>“</a:t>
            </a:r>
            <a:r>
              <a:rPr lang="it-IT" i="1" u="sng" dirty="0"/>
              <a:t>Predisposizione atto di aggiornamento ed allegati</a:t>
            </a:r>
            <a:r>
              <a:rPr lang="it-IT" dirty="0"/>
              <a:t>” </a:t>
            </a:r>
            <a:endParaRPr lang="it-IT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“ </a:t>
            </a:r>
            <a:r>
              <a:rPr lang="it-IT" i="1" u="sng" dirty="0"/>
              <a:t>Inserimento dati relativi agli identificativi delle particelle presenti al Catasto urbano</a:t>
            </a:r>
            <a:r>
              <a:rPr lang="it-IT" dirty="0"/>
              <a:t>”  - </a:t>
            </a:r>
            <a:endParaRPr lang="it-IT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e’</a:t>
            </a:r>
            <a:r>
              <a:rPr lang="it-IT" dirty="0" smtClean="0"/>
              <a:t> necessario </a:t>
            </a:r>
            <a:r>
              <a:rPr lang="it-IT" dirty="0"/>
              <a:t>dichiarare, per ogni particella trattata, la corrispondente al </a:t>
            </a:r>
            <a:r>
              <a:rPr lang="it-IT" dirty="0" smtClean="0"/>
              <a:t>catasto </a:t>
            </a:r>
            <a:r>
              <a:rPr lang="it-IT" dirty="0"/>
              <a:t>urbano .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dirty="0"/>
              <a:t>dichiarazione viene riportata nel modello censuario e ci sarà un controllo in fase di approvazione </a:t>
            </a:r>
            <a:r>
              <a:rPr lang="it-IT" dirty="0" smtClean="0"/>
              <a:t>automatica.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/>
              <a:t>Non occorre :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/>
              <a:t>estratto di mappa  - proposta di </a:t>
            </a:r>
            <a:r>
              <a:rPr lang="it-IT" b="1" dirty="0" err="1" smtClean="0"/>
              <a:t>agg</a:t>
            </a:r>
            <a:r>
              <a:rPr lang="it-IT" dirty="0" smtClean="0"/>
              <a:t>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tipologia 1</a:t>
            </a:r>
            <a:endParaRPr lang="it-IT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508500"/>
            <a:ext cx="24479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D3A870-DB13-4436-A8FE-9FB4D4F5EB90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29700" name="Segnaposto piè di pagina 5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2970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09FB79-14C5-45B2-9779-A50439D881B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7500" y="2636838"/>
            <a:ext cx="8229600" cy="990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6000" dirty="0" smtClean="0"/>
              <a:t>P R E. G E O.</a:t>
            </a:r>
            <a:br>
              <a:rPr lang="it-IT" sz="6000" dirty="0" smtClean="0"/>
            </a:br>
            <a:r>
              <a:rPr lang="it-IT" sz="2000" dirty="0"/>
              <a:t>p</a:t>
            </a:r>
            <a:r>
              <a:rPr lang="it-IT" sz="2000" dirty="0" smtClean="0"/>
              <a:t>retrattamento  atti Geometrici  </a:t>
            </a:r>
            <a:endParaRPr lang="it-IT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201612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Segnaposto data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F12B45-FEAE-47C6-BCA6-13288EA00D0E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18436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18437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70F25B-293D-4A2C-9F59-AE4AD1F7F44D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/>
          </a:p>
        </p:txBody>
      </p:sp>
      <p:pic>
        <p:nvPicPr>
          <p:cNvPr id="18438" name="Immagine 6"/>
          <p:cNvPicPr>
            <a:picLocks noChangeAspect="1"/>
          </p:cNvPicPr>
          <p:nvPr/>
        </p:nvPicPr>
        <p:blipFill>
          <a:blip r:embed="rId3"/>
          <a:srcRect t="14581" b="11853"/>
          <a:stretch>
            <a:fillRect/>
          </a:stretch>
        </p:blipFill>
        <p:spPr bwMode="auto">
          <a:xfrm>
            <a:off x="3348038" y="3933825"/>
            <a:ext cx="24304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56287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/>
              <a:t>Tipologia 2  “ TM con conformità di mappa” </a:t>
            </a:r>
            <a:endParaRPr lang="it-IT" b="1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b="1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/>
              <a:t>Tipologia </a:t>
            </a:r>
            <a:r>
              <a:rPr lang="it-IT" b="1" dirty="0"/>
              <a:t>22 “ TM per passaggio all’Urbano di tutte le porzioni di fabbricati rurali e variazione dell’intero in Ente Urbano con variazione numero di mappa</a:t>
            </a:r>
            <a:r>
              <a:rPr lang="it-IT" b="1" dirty="0" smtClean="0"/>
              <a:t>“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	</a:t>
            </a:r>
            <a:r>
              <a:rPr lang="it-IT" sz="2200" dirty="0" smtClean="0"/>
              <a:t>È </a:t>
            </a:r>
            <a:r>
              <a:rPr lang="it-IT" sz="2200" dirty="0"/>
              <a:t>stato abolito l’utilizzo dell’estratto di mappa (</a:t>
            </a:r>
            <a:r>
              <a:rPr lang="it-IT" sz="2200" dirty="0" err="1"/>
              <a:t>Edm</a:t>
            </a:r>
            <a:r>
              <a:rPr lang="it-IT" sz="2200" dirty="0"/>
              <a:t>)  </a:t>
            </a:r>
            <a:r>
              <a:rPr lang="it-IT" sz="2200" dirty="0" smtClean="0"/>
              <a:t>auto allestito </a:t>
            </a:r>
            <a:r>
              <a:rPr lang="it-IT" sz="2200" dirty="0"/>
              <a:t>, quindi per le tipologie 2 e 22 sarà sufficiente compilare i modelli censuari, in tal caso non risulta necessario neppure quello rilasciato dall’ </a:t>
            </a:r>
            <a:r>
              <a:rPr lang="it-IT" sz="2200" dirty="0" err="1" smtClean="0"/>
              <a:t>AgT</a:t>
            </a:r>
            <a:r>
              <a:rPr lang="it-IT" sz="2200" dirty="0" smtClean="0"/>
              <a:t>.</a:t>
            </a:r>
            <a:endParaRPr lang="it-IT" sz="2200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2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1538" y="4652963"/>
            <a:ext cx="23828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Segnaposto data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A2CBDD-4846-4255-84C6-E6325240862D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30724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30725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3D1E58-E4C1-43F9-AE80-1594C10A3FB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i="1" dirty="0"/>
              <a:t>Gestione automatica delle annotazioni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/>
              <a:t>No Modello Ausiliario per le annotazione “ Firme Mancanti” </a:t>
            </a:r>
            <a:endParaRPr lang="it-IT" dirty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	</a:t>
            </a:r>
            <a:r>
              <a:rPr lang="it-IT" sz="2000" dirty="0" smtClean="0"/>
              <a:t>Con </a:t>
            </a:r>
            <a:r>
              <a:rPr lang="it-IT" sz="2000" dirty="0"/>
              <a:t>la nuova versione di </a:t>
            </a:r>
            <a:r>
              <a:rPr lang="it-IT" sz="2000" dirty="0" err="1"/>
              <a:t>Pregeo</a:t>
            </a:r>
            <a:r>
              <a:rPr lang="it-IT" sz="2000" dirty="0"/>
              <a:t> 10, per le tipologie con approvazione automatica,  è sufficiente  indicare quali sono le particelle per le quali non esiste la firma degli intestatari (no compilazione modello ausiliario</a:t>
            </a:r>
            <a:r>
              <a:rPr lang="it-IT" sz="2000" dirty="0" smtClean="0"/>
              <a:t>).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/>
              <a:t>Gestione </a:t>
            </a:r>
            <a:r>
              <a:rPr lang="it-IT" b="1" dirty="0"/>
              <a:t>automatica dichiarazione di deposito per Tipo di Frazionamento (TF)</a:t>
            </a:r>
            <a:r>
              <a:rPr lang="it-IT" sz="2000" b="1" dirty="0"/>
              <a:t>;</a:t>
            </a:r>
            <a:endParaRPr lang="it-IT" sz="2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dirty="0"/>
              <a:t>	</a:t>
            </a:r>
            <a:r>
              <a:rPr lang="it-IT" sz="2000" dirty="0" smtClean="0"/>
              <a:t>La </a:t>
            </a:r>
            <a:r>
              <a:rPr lang="it-IT" sz="2000" dirty="0"/>
              <a:t>nuova versione di </a:t>
            </a:r>
            <a:r>
              <a:rPr lang="it-IT" sz="2000" dirty="0" err="1"/>
              <a:t>Pregeo</a:t>
            </a:r>
            <a:r>
              <a:rPr lang="it-IT" sz="2000" dirty="0"/>
              <a:t> 10 interpreterà automaticamente la dichiarazione di non deposito al Comune e inserirà in automatico la relativa annotazione, quindi non è più necessaria la compilazione del Modello Censuario con l’annotazione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31747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BE957A-1BC1-43BF-BB60-B17A48DC991E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31748" name="Segnaposto piè di pagina 5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31749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8EC971-2E23-4C55-BC46-31B4A22B575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b="1" i="1" dirty="0"/>
              <a:t>Nuovi Controlli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/>
              <a:t>Tipologia </a:t>
            </a:r>
            <a:r>
              <a:rPr lang="it-IT" b="1" dirty="0"/>
              <a:t>11 - Tipo Mappale per nuova costruzione su particella in SR definita da TF redatto ai sensi della circolare 2/88</a:t>
            </a:r>
            <a:endParaRPr lang="it-IT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	</a:t>
            </a:r>
            <a:r>
              <a:rPr lang="it-IT" dirty="0" smtClean="0"/>
              <a:t>- Viene </a:t>
            </a:r>
            <a:r>
              <a:rPr lang="it-IT" dirty="0"/>
              <a:t>controllato se la particella è di superficie reale (SR</a:t>
            </a:r>
            <a:r>
              <a:rPr lang="it-IT" dirty="0" smtClean="0"/>
              <a:t>);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	- Viene </a:t>
            </a:r>
            <a:r>
              <a:rPr lang="it-IT" dirty="0"/>
              <a:t>verificato che il protocollo originario sia </a:t>
            </a:r>
            <a:r>
              <a:rPr lang="it-IT" dirty="0" smtClean="0"/>
              <a:t>corretto;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	- Vengono </a:t>
            </a:r>
            <a:r>
              <a:rPr lang="it-IT" dirty="0"/>
              <a:t>verificate le coordinate dei punti dichiarati in riga tipo 8, fino alla seconda cifra decimale.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/>
              <a:t> 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/>
              <a:t>Tipologia </a:t>
            </a:r>
            <a:r>
              <a:rPr lang="it-IT" b="1" dirty="0"/>
              <a:t>15 - Tipo Frazionamento dell’intera corte di un fabbricato con corte</a:t>
            </a:r>
            <a:endParaRPr lang="it-IT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/>
              <a:t>	</a:t>
            </a:r>
            <a:r>
              <a:rPr lang="it-IT" dirty="0" smtClean="0"/>
              <a:t>- Verrà  </a:t>
            </a:r>
            <a:r>
              <a:rPr lang="it-IT" dirty="0"/>
              <a:t>verificato se la particella originaria sia qualità 282 (ente urbano).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/>
              <a:t> 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/>
              <a:t>Tipologia </a:t>
            </a:r>
            <a:r>
              <a:rPr lang="it-IT" b="1" dirty="0"/>
              <a:t>34 -  Tipo Frazionamento con fusione di particelle</a:t>
            </a:r>
            <a:endParaRPr lang="it-IT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	</a:t>
            </a:r>
            <a:r>
              <a:rPr lang="it-IT" dirty="0" smtClean="0"/>
              <a:t>- Verifica </a:t>
            </a:r>
            <a:r>
              <a:rPr lang="it-IT" dirty="0"/>
              <a:t>che le stesse abbiano la medesima Ditta catastale, qualità e classe.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/>
              <a:t> 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32771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D6C8F1-32DB-439E-A99C-3734F4F92BF1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32772" name="Segnaposto piè di pagina 5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32773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9A2ACE-D397-463C-BD15-D7B14B34D3A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8075612" cy="9747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i="1" dirty="0"/>
              <a:t>Gestione delle particelle con superfici reali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/>
              <a:t>Particelle con superficie reale</a:t>
            </a:r>
            <a:endParaRPr lang="it-IT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	</a:t>
            </a:r>
            <a:r>
              <a:rPr lang="it-IT" sz="2000" dirty="0" smtClean="0"/>
              <a:t>Nel </a:t>
            </a:r>
            <a:r>
              <a:rPr lang="it-IT" sz="2000" dirty="0"/>
              <a:t>caso di </a:t>
            </a:r>
            <a:r>
              <a:rPr lang="it-IT" sz="2000" dirty="0" err="1"/>
              <a:t>p.lla</a:t>
            </a:r>
            <a:r>
              <a:rPr lang="it-IT" sz="2000" dirty="0"/>
              <a:t>, presente in banca dati, con superficie nominale che venga rilevata per intero la nuova versione </a:t>
            </a:r>
            <a:r>
              <a:rPr lang="it-IT" sz="2000" dirty="0" err="1"/>
              <a:t>Pregeo</a:t>
            </a:r>
            <a:r>
              <a:rPr lang="it-IT" sz="2000" dirty="0"/>
              <a:t> </a:t>
            </a:r>
            <a:r>
              <a:rPr lang="it-IT" sz="2000" dirty="0" smtClean="0"/>
              <a:t>10.5 </a:t>
            </a:r>
            <a:r>
              <a:rPr lang="it-IT" sz="2000" i="1" dirty="0"/>
              <a:t>esegue</a:t>
            </a:r>
            <a:r>
              <a:rPr lang="it-IT" sz="2000" dirty="0"/>
              <a:t>  controlli sulla particella rilevata per intero che deve essere riportata nell’elaborato grafico </a:t>
            </a:r>
            <a:r>
              <a:rPr lang="it-IT" sz="2000" b="1" dirty="0"/>
              <a:t>con linea di contorno nera chiusa</a:t>
            </a:r>
            <a:r>
              <a:rPr lang="it-IT" sz="2000" dirty="0"/>
              <a:t>, </a:t>
            </a:r>
            <a:r>
              <a:rPr lang="it-IT" sz="2000" i="1" dirty="0"/>
              <a:t>mentre nella riga tipo 7 andrà compilata la </a:t>
            </a:r>
            <a:r>
              <a:rPr lang="it-IT" sz="2000" i="1" dirty="0" err="1"/>
              <a:t>p.lla</a:t>
            </a:r>
            <a:r>
              <a:rPr lang="it-IT" sz="2000" i="1" dirty="0"/>
              <a:t> </a:t>
            </a:r>
            <a:r>
              <a:rPr lang="it-IT" sz="2000" i="1" dirty="0" smtClean="0"/>
              <a:t> madre </a:t>
            </a:r>
            <a:r>
              <a:rPr lang="it-IT" sz="2000" i="1" dirty="0"/>
              <a:t>e la </a:t>
            </a:r>
            <a:r>
              <a:rPr lang="it-IT" sz="2000" i="1" dirty="0" err="1" smtClean="0"/>
              <a:t>p.lla</a:t>
            </a:r>
            <a:r>
              <a:rPr lang="it-IT" sz="2000" i="1" dirty="0" smtClean="0"/>
              <a:t>  </a:t>
            </a:r>
            <a:r>
              <a:rPr lang="it-IT" sz="2000" i="1" dirty="0"/>
              <a:t>figlia</a:t>
            </a:r>
            <a:r>
              <a:rPr lang="it-IT" sz="2000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000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i="1" dirty="0"/>
              <a:t>Conservazione digitale dei documenti catastali</a:t>
            </a:r>
            <a:endParaRPr lang="it-IT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	</a:t>
            </a:r>
            <a:r>
              <a:rPr lang="it-IT" sz="2000" dirty="0" smtClean="0"/>
              <a:t>Nuovo </a:t>
            </a:r>
            <a:r>
              <a:rPr lang="it-IT" sz="2000" dirty="0"/>
              <a:t>formato per dematerializzazione dell’atto di aggiornamento “PDF/A”</a:t>
            </a:r>
            <a:r>
              <a:rPr lang="it-IT" dirty="0"/>
              <a:t>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33795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BC74CA-CCAF-48DC-A74E-44FD3A9424E0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33796" name="Segnaposto piè di pagina 5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33797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BF2636-F655-42AA-A08B-EF7F6971DBE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400" b="1" i="1" dirty="0"/>
              <a:t>Nuove modalità di approvazione e registrazione automatica atti di aggiornamento trasmessi per via telematica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/>
              <a:t>Approvazione </a:t>
            </a:r>
            <a:r>
              <a:rPr lang="it-IT" b="1" dirty="0"/>
              <a:t>automatica H24</a:t>
            </a:r>
            <a:endParaRPr lang="it-IT" dirty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	</a:t>
            </a:r>
            <a:r>
              <a:rPr lang="it-IT" sz="2000" dirty="0" smtClean="0"/>
              <a:t>Gli </a:t>
            </a:r>
            <a:r>
              <a:rPr lang="it-IT" sz="2000" dirty="0"/>
              <a:t>atti di aggiornamento, rientranti nelle tipologie previste da 1,2,3,4,5 a 34 se hanno passato tutte le verifiche per l’approvazione automatica, e quindi siano risultati idonei alla registrazione   nella banca dati catastale e  trasmessi  telematicamente tramite il servizio/portale  </a:t>
            </a:r>
            <a:r>
              <a:rPr lang="it-IT" sz="2000" dirty="0" err="1"/>
              <a:t>Sister</a:t>
            </a:r>
            <a:r>
              <a:rPr lang="it-IT" sz="2000" dirty="0"/>
              <a:t> , possono essere inviati anche al di fuori degli orari degli Ufficio </a:t>
            </a:r>
            <a:r>
              <a:rPr lang="it-IT" sz="2000" dirty="0" smtClean="0"/>
              <a:t>dell’ </a:t>
            </a:r>
            <a:r>
              <a:rPr lang="it-IT" sz="2000" dirty="0" err="1" smtClean="0"/>
              <a:t>AgT</a:t>
            </a:r>
            <a:r>
              <a:rPr lang="it-IT" sz="2000" dirty="0" smtClean="0"/>
              <a:t> </a:t>
            </a:r>
            <a:r>
              <a:rPr lang="it-IT" sz="2000" dirty="0"/>
              <a:t>Provinciale.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000" b="1" i="1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b="1" i="1" dirty="0" smtClean="0"/>
              <a:t>Gestione </a:t>
            </a:r>
            <a:r>
              <a:rPr lang="it-IT" sz="2000" b="1" i="1" dirty="0"/>
              <a:t>delle particelle con denominatore per la redazione di atti di aggiornamento nelle Province in cui vige il Catasto Tavolare</a:t>
            </a:r>
            <a:endParaRPr lang="it-IT" sz="2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dirty="0"/>
              <a:t>	</a:t>
            </a:r>
            <a:r>
              <a:rPr lang="it-IT" sz="2000" dirty="0" smtClean="0"/>
              <a:t>Migliorata </a:t>
            </a:r>
            <a:r>
              <a:rPr lang="it-IT" sz="2000" dirty="0"/>
              <a:t>la compatibilità, gestione delle particelle numeriche</a:t>
            </a:r>
          </a:p>
        </p:txBody>
      </p:sp>
      <p:sp>
        <p:nvSpPr>
          <p:cNvPr id="34819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C0BE40-0949-4B62-B4E5-0DB36DAD7F4F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34820" name="Segnaposto piè di pagina 5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3482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753EFF-2A0E-483D-9FCF-578C0DB19EF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Nuova Versione </a:t>
            </a:r>
            <a:r>
              <a:rPr lang="it-IT" dirty="0" err="1" smtClean="0"/>
              <a:t>Pregeo</a:t>
            </a:r>
            <a:r>
              <a:rPr lang="it-IT" dirty="0" smtClean="0"/>
              <a:t> 10.51 APAG</a:t>
            </a:r>
            <a:endParaRPr lang="it-IT" dirty="0"/>
          </a:p>
        </p:txBody>
      </p:sp>
      <p:sp>
        <p:nvSpPr>
          <p:cNvPr id="3584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Le novità:</a:t>
            </a:r>
          </a:p>
          <a:p>
            <a:pPr algn="just">
              <a:buFontTx/>
              <a:buChar char="-"/>
            </a:pPr>
            <a:r>
              <a:rPr lang="it-IT" smtClean="0"/>
              <a:t>Rimossa la richiesta della zona del rilievo per la determinazione delle Tolleranze tra le mutue distanze dei PF per atti di scarsa rilevanza cartografica </a:t>
            </a:r>
          </a:p>
          <a:p>
            <a:pPr algn="just">
              <a:buFontTx/>
              <a:buChar char="-"/>
            </a:pPr>
            <a:endParaRPr lang="it-IT" smtClean="0"/>
          </a:p>
          <a:p>
            <a:pPr algn="just">
              <a:buFontTx/>
              <a:buChar char="-"/>
            </a:pPr>
            <a:endParaRPr lang="it-IT" smtClean="0"/>
          </a:p>
          <a:p>
            <a:pPr algn="just">
              <a:buFontTx/>
              <a:buChar char="-"/>
            </a:pPr>
            <a:endParaRPr lang="it-IT" smtClean="0"/>
          </a:p>
          <a:p>
            <a:pPr>
              <a:buFontTx/>
              <a:buChar char="-"/>
            </a:pPr>
            <a:endParaRPr lang="it-IT" smtClean="0"/>
          </a:p>
          <a:p>
            <a:pPr>
              <a:buFontTx/>
              <a:buChar char="-"/>
            </a:pPr>
            <a:endParaRPr lang="it-IT" smtClean="0"/>
          </a:p>
          <a:p>
            <a:pPr>
              <a:buFontTx/>
              <a:buChar char="-"/>
            </a:pPr>
            <a:endParaRPr lang="it-IT" smtClean="0"/>
          </a:p>
          <a:p>
            <a:pPr>
              <a:buFontTx/>
              <a:buChar char="-"/>
            </a:pPr>
            <a:endParaRPr lang="it-IT" smtClean="0"/>
          </a:p>
          <a:p>
            <a:pPr>
              <a:buFontTx/>
              <a:buChar char="-"/>
            </a:pPr>
            <a:endParaRPr lang="it-IT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429000"/>
            <a:ext cx="4202113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B305A1-C234-48EC-9ECC-F6962725459E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35845" name="Segnaposto piè di pagina 5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35846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0FD69E-73EE-424F-8E4D-2EFA6861999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pic>
        <p:nvPicPr>
          <p:cNvPr id="3686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20713"/>
            <a:ext cx="8412163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Segnaposto data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E1B134-3173-4B47-A8E7-A05B0285A71A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36867" name="Segnaposto piè di pagina 2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36868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664A46-21F0-4543-81A8-D89F479B49B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37889" name="Segnaposto contenuto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6000750"/>
          </a:xfrm>
        </p:spPr>
        <p:txBody>
          <a:bodyPr/>
          <a:lstStyle/>
          <a:p>
            <a:r>
              <a:rPr lang="it-IT" smtClean="0"/>
              <a:t>Modificata la causale nella riga 9 del libretto per la tipologia 19 da "– TM – TIPO A RETTIFICA –" a "- TIPO A RETTIFICA –";</a:t>
            </a:r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8271" t="22102" r="28088" b="26160"/>
          <a:stretch>
            <a:fillRect/>
          </a:stretch>
        </p:blipFill>
        <p:spPr bwMode="auto">
          <a:xfrm>
            <a:off x="1187450" y="1773238"/>
            <a:ext cx="665162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2 7"/>
          <p:cNvCxnSpPr/>
          <p:nvPr/>
        </p:nvCxnSpPr>
        <p:spPr>
          <a:xfrm>
            <a:off x="611188" y="3213100"/>
            <a:ext cx="1152525" cy="11525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2" name="Segnaposto data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102AEC-0573-45DE-B078-7A27C184E8AE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37893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37894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20F896-2F71-4F27-A5C4-AE61EDA4ECA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38913" name="Segnaposto contenuto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4876800"/>
          </a:xfrm>
        </p:spPr>
        <p:txBody>
          <a:bodyPr/>
          <a:lstStyle/>
          <a:p>
            <a:r>
              <a:rPr lang="it-IT" smtClean="0"/>
              <a:t>Le variazioni sui testi operate dal professionista nella fase di predisposizione della proposta di Aggiornamento ora sono visibili nella pagina dell'estratto di mappa dematerializzato; </a:t>
            </a:r>
          </a:p>
          <a:p>
            <a:r>
              <a:rPr lang="it-IT" smtClean="0"/>
              <a:t>le modifiche effettuate, inoltre, vengono recepite in banca dati cartografica dalla procedura di Aggiornamento </a:t>
            </a:r>
            <a:r>
              <a:rPr lang="it-IT" smtClean="0">
                <a:solidFill>
                  <a:srgbClr val="FF0000"/>
                </a:solidFill>
              </a:rPr>
              <a:t>limitatamente</a:t>
            </a:r>
            <a:r>
              <a:rPr lang="it-IT" smtClean="0"/>
              <a:t> ai soli testi che intersecano le particelle interessate e NON a tutti quelli ricadenti nell'area di estratto;</a:t>
            </a:r>
          </a:p>
          <a:p>
            <a:r>
              <a:rPr lang="it-IT" smtClean="0"/>
              <a:t>La grafica Pregeo consente la visualizzazione dei simboli </a:t>
            </a:r>
            <a:r>
              <a:rPr lang="it-IT" smtClean="0">
                <a:solidFill>
                  <a:srgbClr val="FF0000"/>
                </a:solidFill>
              </a:rPr>
              <a:t>"&lt;&gt;" </a:t>
            </a:r>
            <a:r>
              <a:rPr lang="it-IT" smtClean="0"/>
              <a:t>relativi a particelle contenenti fabbricati sconosciuti al catasto e quelli relativi alle particelle interrate </a:t>
            </a:r>
            <a:r>
              <a:rPr lang="it-IT" smtClean="0">
                <a:solidFill>
                  <a:srgbClr val="FF0000"/>
                </a:solidFill>
              </a:rPr>
              <a:t>"(nnn)"</a:t>
            </a:r>
            <a:r>
              <a:rPr lang="it-IT" smtClean="0"/>
              <a:t>;</a:t>
            </a:r>
          </a:p>
          <a:p>
            <a:endParaRPr lang="it-IT" smtClean="0"/>
          </a:p>
        </p:txBody>
      </p:sp>
      <p:sp>
        <p:nvSpPr>
          <p:cNvPr id="38914" name="Segnaposto data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E62F58-9C8F-4454-AFFE-A45309F1AC17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38915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3891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6D0874-6FF0-49DB-B899-509AD5598012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39937" name="Segnaposto contenuto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927725"/>
          </a:xfrm>
        </p:spPr>
        <p:txBody>
          <a:bodyPr/>
          <a:lstStyle/>
          <a:p>
            <a:r>
              <a:rPr lang="it-IT" smtClean="0"/>
              <a:t>E' consentita l'introduzione dei Punti Fiduciali, qualora presenti nel libretto, nella maschera di acquisizione delle poligonali topografiche;</a:t>
            </a:r>
          </a:p>
          <a:p>
            <a:endParaRPr lang="it-IT" smtClean="0"/>
          </a:p>
          <a:p>
            <a:r>
              <a:rPr lang="it-IT" smtClean="0"/>
              <a:t>;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857500"/>
            <a:ext cx="5256212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2 7"/>
          <p:cNvCxnSpPr/>
          <p:nvPr/>
        </p:nvCxnSpPr>
        <p:spPr>
          <a:xfrm flipH="1" flipV="1">
            <a:off x="5435600" y="5084763"/>
            <a:ext cx="2160588" cy="1444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0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73D1A6-C5D9-44B9-A746-D08AAC5E9FAE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39941" name="Segnaposto piè di pagina 5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39942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3CE52E-090E-42FD-99B4-29FC8A38695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err="1" smtClean="0"/>
              <a:t>Pregeo</a:t>
            </a:r>
            <a:r>
              <a:rPr lang="it-IT" dirty="0" smtClean="0"/>
              <a:t> 10.6.0 -  versione sperimentale</a:t>
            </a:r>
            <a:endParaRPr lang="it-IT" sz="3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/>
              <a:t> </a:t>
            </a:r>
            <a:r>
              <a:rPr lang="it-IT" dirty="0" err="1"/>
              <a:t>Pregeo</a:t>
            </a:r>
            <a:r>
              <a:rPr lang="it-IT" dirty="0"/>
              <a:t> 10.60 è prelevabile dal sito </a:t>
            </a:r>
            <a:r>
              <a:rPr lang="it-IT" dirty="0" err="1" smtClean="0"/>
              <a:t>dell’AgE</a:t>
            </a:r>
            <a:r>
              <a:rPr lang="it-IT" dirty="0" smtClean="0"/>
              <a:t>;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/>
              <a:t> È ancora in versione sperimentale e viene utilizzato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solo </a:t>
            </a:r>
            <a:r>
              <a:rPr lang="it-IT" dirty="0"/>
              <a:t>in 5 provincie (Fi) (Bo) (</a:t>
            </a:r>
            <a:r>
              <a:rPr lang="it-IT" dirty="0" err="1"/>
              <a:t>Ge</a:t>
            </a:r>
            <a:r>
              <a:rPr lang="it-IT" dirty="0"/>
              <a:t>) (</a:t>
            </a:r>
            <a:r>
              <a:rPr lang="it-IT" dirty="0" err="1"/>
              <a:t>Rc</a:t>
            </a:r>
            <a:r>
              <a:rPr lang="it-IT" dirty="0"/>
              <a:t>) (Si</a:t>
            </a:r>
            <a:r>
              <a:rPr lang="it-IT" dirty="0" smtClean="0"/>
              <a:t>);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/>
              <a:t> Dal 02 gennaio 2015 obbligatorio in tutto il </a:t>
            </a:r>
            <a:r>
              <a:rPr lang="it-IT" dirty="0" smtClean="0"/>
              <a:t>Territorio  Nazionale</a:t>
            </a:r>
            <a:endParaRPr lang="it-IT" dirty="0"/>
          </a:p>
        </p:txBody>
      </p:sp>
      <p:sp>
        <p:nvSpPr>
          <p:cNvPr id="19459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30D6D9-FF9F-4033-B913-DF9C492F9FAA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19460" name="Segnaposto piè di pagina 5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1946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892671-BEA5-4479-8C82-B2F18645F92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40961" name="Segnaposto contenuto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56287"/>
          </a:xfrm>
        </p:spPr>
        <p:txBody>
          <a:bodyPr/>
          <a:lstStyle/>
          <a:p>
            <a:r>
              <a:rPr lang="it-IT" smtClean="0"/>
              <a:t>E' stata resa obbligatoria la dichiarazione di esistenza della lettera di incarico in assenza delle firme di tutti gli aventi diritto sulle particelle oggetto di aggiornamento.</a:t>
            </a:r>
          </a:p>
          <a:p>
            <a:endParaRPr lang="it-IT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916113"/>
            <a:ext cx="44307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729038"/>
            <a:ext cx="478155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Segnaposto data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8DDEB3-C6F6-4A68-B028-289372FCE035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40965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4096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04E25B-6345-40CF-AB25-0EAF51F51582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41985" name="Segnaposto contenuto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927725"/>
          </a:xfrm>
        </p:spPr>
        <p:txBody>
          <a:bodyPr/>
          <a:lstStyle/>
          <a:p>
            <a:r>
              <a:rPr lang="it-IT" smtClean="0"/>
              <a:t>E' consentita la trattazione di più particelle intere originali nella tipologia 20;</a:t>
            </a:r>
          </a:p>
          <a:p>
            <a:endParaRPr lang="it-IT" smtClean="0"/>
          </a:p>
          <a:p>
            <a:r>
              <a:rPr lang="it-IT" smtClean="0"/>
              <a:t>Il campo Codice Fiscale nella maschera di immissione dei dati anagrafici del tecnico redattore deve essere digitato di nuovo qualora venga modificato uno degli altri dati anagrafici del tecnico;</a:t>
            </a:r>
          </a:p>
          <a:p>
            <a:endParaRPr lang="it-IT" smtClean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352800"/>
            <a:ext cx="56165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Segnaposto data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9AA04C-86A7-4434-B03E-7CC78AD6CE26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41988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41989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3125C3-13F0-4D6A-AB50-799925DF2D4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4300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Sul Modello Censuario del </a:t>
            </a:r>
            <a:r>
              <a:rPr lang="it-IT" b="1" smtClean="0"/>
              <a:t>Tipo Particellare </a:t>
            </a:r>
            <a:r>
              <a:rPr lang="it-IT" smtClean="0"/>
              <a:t> consente di utilizzare solo lo schema ausiliario con operazioni O e V e solo superfici reali;</a:t>
            </a:r>
          </a:p>
          <a:p>
            <a:endParaRPr lang="it-IT" smtClean="0"/>
          </a:p>
          <a:p>
            <a:endParaRPr lang="it-IT" smtClean="0"/>
          </a:p>
          <a:p>
            <a:r>
              <a:rPr lang="it-IT" smtClean="0"/>
              <a:t>E' stato introdotto un ulteriore controllo sulle stazioni celerimetriche isolate dalle poligonali;</a:t>
            </a:r>
          </a:p>
        </p:txBody>
      </p:sp>
      <p:sp>
        <p:nvSpPr>
          <p:cNvPr id="43010" name="Segnaposto data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AA11E8-9502-4ABF-BC68-71FF46FB9FA2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43011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4301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7BD843-9107-4FEA-8C3A-3E636EB870B4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4403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E' stato modificato il controllo per la predisposizione degli atti di aggiornamento nella modalità di catasto tavolare (non più subordinato alle provincie di Gorizia e Trieste);</a:t>
            </a:r>
          </a:p>
          <a:p>
            <a:endParaRPr lang="it-IT" smtClean="0"/>
          </a:p>
          <a:p>
            <a:r>
              <a:rPr lang="it-IT" smtClean="0"/>
              <a:t>E' stato implementato il nuovo Logo (Agenzia delle Entrate).</a:t>
            </a:r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r>
              <a:rPr lang="it-IT" sz="1200" b="1" smtClean="0"/>
              <a:t>Fonte agenzia delle entrate - territorio</a:t>
            </a:r>
          </a:p>
        </p:txBody>
      </p:sp>
      <p:pic>
        <p:nvPicPr>
          <p:cNvPr id="44034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076700"/>
            <a:ext cx="24003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Segnaposto data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8CC54B-BDFA-445C-9341-B888C1D23CB9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44036" name="Segnaposto piè di pagina 5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44037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9B661C-A8FD-49BC-BDD2-88356EED15C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 smtClean="0"/>
              <a:t>DOC.FA ver 4.001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b="1" dirty="0" smtClean="0"/>
          </a:p>
          <a:p>
            <a:pPr marL="182880" indent="-18288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b="1" dirty="0"/>
          </a:p>
          <a:p>
            <a:pPr marL="182880" indent="-18288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/>
              <a:t>Nuova </a:t>
            </a:r>
            <a:r>
              <a:rPr lang="it-IT" b="1" dirty="0"/>
              <a:t>Versione </a:t>
            </a:r>
            <a:r>
              <a:rPr lang="it-IT" b="1" dirty="0" err="1" smtClean="0"/>
              <a:t>DocFa</a:t>
            </a:r>
            <a:r>
              <a:rPr lang="it-IT" b="1" dirty="0" smtClean="0"/>
              <a:t> </a:t>
            </a:r>
            <a:r>
              <a:rPr lang="it-IT" b="1" dirty="0"/>
              <a:t>ver 4.00.1 </a:t>
            </a:r>
            <a:endParaRPr lang="it-IT" b="1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 smtClean="0"/>
              <a:t>Circolare dell’</a:t>
            </a:r>
            <a:r>
              <a:rPr lang="it-IT" b="1" dirty="0" err="1" smtClean="0"/>
              <a:t>AgT</a:t>
            </a:r>
            <a:r>
              <a:rPr lang="it-IT" b="1" dirty="0" smtClean="0"/>
              <a:t> </a:t>
            </a:r>
            <a:r>
              <a:rPr lang="it-IT" b="1" dirty="0"/>
              <a:t>n. 2 del 07/08/2012  </a:t>
            </a:r>
            <a:endParaRPr lang="it-IT" b="1" dirty="0" smtClean="0"/>
          </a:p>
          <a:p>
            <a:pPr marL="182880" indent="-18288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/>
              <a:t>(</a:t>
            </a:r>
            <a:r>
              <a:rPr lang="it-IT" sz="2000" b="1" dirty="0"/>
              <a:t>obbligatoria dal 01/12/2012</a:t>
            </a:r>
            <a:r>
              <a:rPr lang="it-IT" b="1" dirty="0"/>
              <a:t>)</a:t>
            </a:r>
            <a:endParaRPr lang="it-IT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/>
              <a:t> </a:t>
            </a:r>
            <a:endParaRPr lang="it-IT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45059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DCC430-396B-40F7-BCB7-68B173690CF2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45060" name="Segnaposto piè di pagina 5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4506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684E03-B61C-4754-B17C-9053F9828964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4608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mtClean="0"/>
              <a:t>Le novità interessano principalmente la disciplina in materia di censimento dei fabbricati rurali, così come previsto dall’art. 13, commi 14-bis, 14-ter, 14-quater del D.L. n. 201 del 06 dicembre 2011 e del Decreto del Ministero dell’Economia  26 luglio 2012.</a:t>
            </a:r>
          </a:p>
        </p:txBody>
      </p:sp>
      <p:sp>
        <p:nvSpPr>
          <p:cNvPr id="46082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8967DD-0DB3-47EC-B02D-A284318DEBBC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46083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46084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D2A632-1980-42C1-9784-D494D5912DFB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640387"/>
          </a:xfrm>
        </p:spPr>
        <p:txBody>
          <a:bodyPr rtlCol="0">
            <a:normAutofit/>
          </a:bodyPr>
          <a:lstStyle/>
          <a:p>
            <a:pPr marL="182880" indent="-18288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3000" dirty="0"/>
              <a:t>Sono state introdotte due nuove tipologie di documento per le dichiarazioni dei fabbricati rurali: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000" dirty="0"/>
              <a:t> </a:t>
            </a:r>
          </a:p>
          <a:p>
            <a:pPr marL="182880" indent="-182880" fontAlgn="auto">
              <a:spcAft>
                <a:spcPts val="0"/>
              </a:spcAft>
              <a:buFontTx/>
              <a:buChar char="-"/>
              <a:defRPr/>
            </a:pPr>
            <a:r>
              <a:rPr lang="it-IT" b="1" i="1" dirty="0" smtClean="0"/>
              <a:t>Dichiarazione </a:t>
            </a:r>
            <a:r>
              <a:rPr lang="it-IT" b="1" i="1" dirty="0"/>
              <a:t>presentata ai sensi del DM </a:t>
            </a:r>
            <a:r>
              <a:rPr lang="it-IT" b="1" i="1" dirty="0" smtClean="0"/>
              <a:t>26/7/2012</a:t>
            </a:r>
          </a:p>
          <a:p>
            <a:pPr marL="182880" indent="-182880" fontAlgn="auto">
              <a:spcAft>
                <a:spcPts val="0"/>
              </a:spcAft>
              <a:buFontTx/>
              <a:buChar char="-"/>
              <a:defRPr/>
            </a:pPr>
            <a:endParaRPr lang="it-IT" dirty="0"/>
          </a:p>
          <a:p>
            <a:pPr marL="182880" indent="-182880" fontAlgn="auto">
              <a:spcAft>
                <a:spcPts val="0"/>
              </a:spcAft>
              <a:buFontTx/>
              <a:buChar char="-"/>
              <a:defRPr/>
            </a:pPr>
            <a:r>
              <a:rPr lang="it-IT" b="1" i="1" dirty="0" smtClean="0"/>
              <a:t>Dichiarazione </a:t>
            </a:r>
            <a:r>
              <a:rPr lang="it-IT" b="1" i="1" dirty="0"/>
              <a:t>presentata ai sensi dell’art. 13, comma 14-ter, del DL 201/2011</a:t>
            </a:r>
            <a:endParaRPr lang="it-IT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47106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42E34F-691E-4614-8BAF-86D821EAE2C5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47107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47108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29897C-D609-4250-81C9-1F6B064A69B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it-IT"/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013325"/>
            <a:ext cx="6278562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48129" name="Segnaposto contenuto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56287"/>
          </a:xfrm>
        </p:spPr>
        <p:txBody>
          <a:bodyPr/>
          <a:lstStyle/>
          <a:p>
            <a:pPr algn="just"/>
            <a:r>
              <a:rPr lang="it-IT" b="1" smtClean="0"/>
              <a:t> “Dichiarazione presentata ai sensi del DM 26/7/2012” </a:t>
            </a:r>
          </a:p>
          <a:p>
            <a:pPr algn="just"/>
            <a:r>
              <a:rPr lang="it-IT" smtClean="0"/>
              <a:t>si dovrà utilizzare per i fabbricati di nuova costruzione, o fabbricati oggetto di interventi edilizi per i quali sussistano i requisiti di ruralità, ai sensi dell’art.2, comma 5 del decreto del Ministro dell’Economia e delle Finanze 26 luglio 2012, ovvero del successivo comma 7 dello stesso articolo. </a:t>
            </a:r>
          </a:p>
          <a:p>
            <a:pPr algn="just"/>
            <a:endParaRPr lang="it-IT" smtClean="0"/>
          </a:p>
          <a:p>
            <a:pPr algn="just"/>
            <a:r>
              <a:rPr lang="it-IT" smtClean="0"/>
              <a:t>Per tale opzione è necessario allegare le previste autocertificazioni redatte utilizzando i modelli allegati al citato decreto ministeriale; al riguardo è da segnalare che per l’invio telematico Sister è stata introdotta la possibilità di allegare documentazione</a:t>
            </a:r>
          </a:p>
        </p:txBody>
      </p:sp>
      <p:sp>
        <p:nvSpPr>
          <p:cNvPr id="48130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ED2660-82EF-4786-8B85-A722FA740726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48131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4813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9CC4C0-59FF-4E3B-BD24-4B2006C4337C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784850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/>
              <a:t>“Dichiarazione presentata ai sensi dell’art. 13, comma 14-ter, del DL 201/2011”</a:t>
            </a:r>
            <a:r>
              <a:rPr lang="it-IT" dirty="0"/>
              <a:t>  </a:t>
            </a:r>
            <a:endParaRPr lang="it-IT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i="1" dirty="0" smtClean="0"/>
              <a:t>utilizzata</a:t>
            </a:r>
            <a:r>
              <a:rPr lang="it-IT" dirty="0" smtClean="0"/>
              <a:t> </a:t>
            </a:r>
            <a:r>
              <a:rPr lang="it-IT" dirty="0"/>
              <a:t>per le dichiarazioni al Catasto Edilizio Urbano di </a:t>
            </a:r>
            <a:r>
              <a:rPr lang="it-IT" u="sng" dirty="0"/>
              <a:t>fabbricati rurali già censiti al Catasto Terreni</a:t>
            </a:r>
            <a:r>
              <a:rPr lang="it-IT" dirty="0"/>
              <a:t>, purché costituenti unità immobiliari ovvero immobili o loro porzioni che, nello stato in cui si trovano, sono di per se stessi utili ed atti a produrre un reddito proprio, ai sensi dell’art. 13, comma 14-ter, del decreto legge 6 dicembre 2011, n. 201, convertito con modificazioni dalla legge 22 dicembre 2011, n. 214</a:t>
            </a:r>
            <a:r>
              <a:rPr lang="it-IT" dirty="0" smtClean="0"/>
              <a:t>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  <a:p>
            <a:pPr marL="182880" indent="-18288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/>
              <a:t>Anche per questo tipo di documento /opzione è necessario allegare le previste autocertificazioni redatte utilizzando i modelli allegati al decreto del Ministro dell’Economia e delle Finanze 26 luglio 2012.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9154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61A3EF-5560-4927-ABBC-0C940E134A12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49155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4915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DEBDCA-A858-443D-9FC3-214D91CE7DFF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50177" name="Segnaposto contenuto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927725"/>
          </a:xfrm>
        </p:spPr>
        <p:txBody>
          <a:bodyPr/>
          <a:lstStyle/>
          <a:p>
            <a:pPr algn="just"/>
            <a:r>
              <a:rPr lang="it-IT" smtClean="0"/>
              <a:t>Altra novità introdotta è la causale  </a:t>
            </a:r>
            <a:r>
              <a:rPr lang="it-IT" b="1" i="1" smtClean="0"/>
              <a:t>“Richiesta ruralità”</a:t>
            </a:r>
            <a:r>
              <a:rPr lang="it-IT" smtClean="0"/>
              <a:t>, utilizzabile in combinazione con la tipologia di documento </a:t>
            </a:r>
            <a:r>
              <a:rPr lang="it-IT" b="1" smtClean="0"/>
              <a:t>1</a:t>
            </a:r>
            <a:r>
              <a:rPr lang="it-IT" smtClean="0"/>
              <a:t> sopra descritta, che permette, nel caso di unità immobiliari già censite nel gruppo delle categorie D (eccetto la  categoria D/10), </a:t>
            </a:r>
            <a:r>
              <a:rPr lang="it-IT" u="sng" smtClean="0"/>
              <a:t>la presentazione di variazioni semplificate</a:t>
            </a:r>
            <a:r>
              <a:rPr lang="it-IT" smtClean="0"/>
              <a:t>, per la cui compilazione </a:t>
            </a:r>
            <a:r>
              <a:rPr lang="it-IT" u="sng" smtClean="0"/>
              <a:t>sono richiesti solo i dati identificativi dell’immobile.</a:t>
            </a:r>
          </a:p>
          <a:p>
            <a:endParaRPr lang="it-IT" smtClean="0"/>
          </a:p>
        </p:txBody>
      </p:sp>
      <p:sp>
        <p:nvSpPr>
          <p:cNvPr id="50178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D13ACF-BD01-459A-8324-5B0681223C99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50179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50180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E59AAD-7286-4A59-B30C-DF51DD656C89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/>
              <a:t>Argomenti trattati oggi</a:t>
            </a:r>
            <a:br>
              <a:rPr lang="it-IT" dirty="0"/>
            </a:br>
            <a:endParaRPr lang="it-IT" dirty="0"/>
          </a:p>
        </p:txBody>
      </p:sp>
      <p:sp>
        <p:nvSpPr>
          <p:cNvPr id="2048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 Novità</a:t>
            </a:r>
          </a:p>
          <a:p>
            <a:r>
              <a:rPr lang="it-IT" smtClean="0"/>
              <a:t> L’evoluzione dell’approvazione automatica</a:t>
            </a:r>
          </a:p>
          <a:p>
            <a:r>
              <a:rPr lang="it-IT" smtClean="0"/>
              <a:t> Motivi del cambiamento</a:t>
            </a:r>
          </a:p>
          <a:p>
            <a:r>
              <a:rPr lang="it-IT" smtClean="0"/>
              <a:t> Cosa cambia rispetto ad oggi</a:t>
            </a:r>
          </a:p>
        </p:txBody>
      </p:sp>
      <p:sp>
        <p:nvSpPr>
          <p:cNvPr id="20483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4425C2-4F17-4ECF-821F-E82E829A6E33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20484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20485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83BD81-6249-4BF0-8BA7-F6C5226C9A8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/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51201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EC5317-752E-4E09-8F68-83D7B81EDDCC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51202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51203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FC12A5-762B-4A89-A4DF-549382442171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it-IT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323528" y="620688"/>
          <a:ext cx="8640960" cy="5152644"/>
        </p:xfrm>
        <a:graphic>
          <a:graphicData uri="http://schemas.openxmlformats.org/drawingml/2006/table">
            <a:tbl>
              <a:tblPr firstRow="1" firstCol="1" bandRow="1"/>
              <a:tblGrid>
                <a:gridCol w="1034333"/>
                <a:gridCol w="4006227"/>
                <a:gridCol w="1800200"/>
                <a:gridCol w="1800200"/>
              </a:tblGrid>
              <a:tr h="25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cap="all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effectLst>
                            <a:reflection blurRad="12700" stA="28000" endPos="45000" dist="1003" dir="5400000" sy="-100000" algn="bl"/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CASISTICA</a:t>
                      </a:r>
                      <a:r>
                        <a:rPr lang="it-IT" sz="1400" b="0" cap="none" dirty="0" smtClean="0">
                          <a:ln>
                            <a:noFill/>
                          </a:ln>
                          <a:effectLst/>
                          <a:latin typeface="Calibri"/>
                          <a:ea typeface="Calibri"/>
                          <a:cs typeface="Times New Roman"/>
                        </a:rPr>
                        <a:t>FABBRICATI</a:t>
                      </a:r>
                      <a:r>
                        <a:rPr lang="it-IT" sz="1400" b="0" cap="none" baseline="0" dirty="0" smtClean="0">
                          <a:ln>
                            <a:noFill/>
                          </a:ln>
                          <a:effectLst/>
                          <a:latin typeface="Calibri"/>
                          <a:ea typeface="Calibri"/>
                          <a:cs typeface="Times New Roman"/>
                        </a:rPr>
                        <a:t> RURALI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cap="all" dirty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effectLst>
                            <a:reflection blurRad="12700" stA="28000" endPos="45000" dist="1003" dir="5400000" sy="-100000" algn="bl"/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TIPOLOGIA ADEMPIMENTI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cap="all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effectLst>
                            <a:reflection blurRad="12700" stA="28000" endPos="45000" dist="1003" dir="5400000" sy="-100000" algn="bl"/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TERMINI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cap="all" dirty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effectLst>
                            <a:reflection blurRad="12700" stA="28000" endPos="45000" dist="1003" dir="5400000" sy="-100000" algn="bl"/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Sanzioni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Già censiti al CEU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Domanda + dichiarazione/i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(allegati A + B e/o C DM 26/7/2012)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Entro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30/09/2012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C1C1C1"/>
                          </a:solidFill>
                          <a:effectLst/>
                          <a:latin typeface="Arial-BoldMT"/>
                          <a:ea typeface="Calibri"/>
                          <a:cs typeface="Arial-BoldMT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Nuova costruzione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DOCFA 4.00.1– tipologia documento: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“Dichiarazione resa ai sensi del DM 26/7/2012”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+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 Dichiarazione/i 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(all. B e/o C – DM 26/7/2012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Entro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30 giorni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dall’evento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nessuna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Censiti al CEU oggetto di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interventi edilizi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DOCFA 4.00.1– tipologia documento: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“Dichiarazione resa ai sensi del DM 26/7/2012”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+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 Dichiarazione/i (all. B e/o C – DM 26/7/2012)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Entro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30 giorni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dall’evento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nessuna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Censiti al CT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(qualità FR)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DOCFA - tipologia documento: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“Dichiarazione resa ai sensi dell’art. 13 c. 14 ter del DL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201/2011”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+ 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Dichiarazione/i (</a:t>
                      </a:r>
                      <a:r>
                        <a:rPr lang="it-IT" sz="1400" dirty="0" err="1">
                          <a:effectLst/>
                          <a:latin typeface="ArialMT"/>
                          <a:ea typeface="Calibri"/>
                          <a:cs typeface="ArialMT"/>
                        </a:rPr>
                        <a:t>all</a:t>
                      </a: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. B e/o C – DM 26/7/2012)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Entro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30/11/2012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1C1C1"/>
                          </a:solidFill>
                          <a:effectLst/>
                          <a:latin typeface="Arial-BoldMT"/>
                          <a:ea typeface="Calibri"/>
                          <a:cs typeface="Arial-BoldMT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52225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CFD545-6394-4C27-B11A-68654144DA6E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52226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52227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6CC5E0-3D57-4C33-823B-BFA426EEAB5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it-IT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539750" y="549275"/>
          <a:ext cx="8424863" cy="4170363"/>
        </p:xfrm>
        <a:graphic>
          <a:graphicData uri="http://schemas.openxmlformats.org/drawingml/2006/table">
            <a:tbl>
              <a:tblPr firstRow="1" firstCol="1" bandRow="1"/>
              <a:tblGrid>
                <a:gridCol w="947235"/>
                <a:gridCol w="3938325"/>
                <a:gridCol w="1769688"/>
                <a:gridCol w="1769688"/>
              </a:tblGrid>
              <a:tr h="1389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Censiti al CEU che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acquisiscono i requisiti di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ruralità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(senza modifiche)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Richiesta di iscrizione del requisito di ruralità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(</a:t>
                      </a:r>
                      <a:r>
                        <a:rPr lang="it-IT" sz="1400" dirty="0" err="1">
                          <a:effectLst/>
                          <a:latin typeface="ArialMT"/>
                          <a:ea typeface="Calibri"/>
                          <a:cs typeface="ArialMT"/>
                        </a:rPr>
                        <a:t>all</a:t>
                      </a: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. 1 a circ. 2/2012)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+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 Dichiarazione/i (</a:t>
                      </a:r>
                      <a:r>
                        <a:rPr lang="it-IT" sz="1400" dirty="0" err="1">
                          <a:effectLst/>
                          <a:latin typeface="ArialMT"/>
                          <a:ea typeface="Calibri"/>
                          <a:cs typeface="ArialMT"/>
                        </a:rPr>
                        <a:t>all</a:t>
                      </a: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. B e/o C al DM 26/7/2012)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Entro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30 giorni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dall’evento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nessuna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Censiti al CEU che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acquisiscono i requisiti di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ruralità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(con modifiche)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DOCFA 4.00.1– tipologia documento: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“Dichiarazione resa ai sensi del DM 26/7/2012”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+ 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Dichiarazione/i (</a:t>
                      </a:r>
                      <a:r>
                        <a:rPr lang="it-IT" sz="1400" dirty="0" err="1">
                          <a:effectLst/>
                          <a:latin typeface="ArialMT"/>
                          <a:ea typeface="Calibri"/>
                          <a:cs typeface="ArialMT"/>
                        </a:rPr>
                        <a:t>all</a:t>
                      </a: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. B e/o C al DM 26/7/2012)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Entro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30 giorni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dall’evento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nessuna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53249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5B4D4C-D78F-44A7-A0BC-9A1DA91B3F61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53250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53251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65E38A-548A-4746-828F-52BFAF08536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it-IT"/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323850" y="981075"/>
          <a:ext cx="8424863" cy="4170363"/>
        </p:xfrm>
        <a:graphic>
          <a:graphicData uri="http://schemas.openxmlformats.org/drawingml/2006/table">
            <a:tbl>
              <a:tblPr firstRow="1" firstCol="1" bandRow="1"/>
              <a:tblGrid>
                <a:gridCol w="947235"/>
                <a:gridCol w="3938325"/>
                <a:gridCol w="1769688"/>
                <a:gridCol w="1769688"/>
              </a:tblGrid>
              <a:tr h="1215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Censiti al CEU che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perdono i requisiti di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ruralità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(senza modifiche)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Richiesta di cancellazione dell’annotazione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(all. 2 a circ. 2/2012)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Entro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30 giorni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dall’evento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nessuna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6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Censiti al CEU che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perdono i requisiti di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ruralità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(con modifiche)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DOCFA 4.00.1– tipologia documento: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“Dichiarazione ordinaria”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Entro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30 giorni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MT"/>
                          <a:ea typeface="Calibri"/>
                          <a:cs typeface="ArialMT"/>
                        </a:rPr>
                        <a:t>dall’evento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MT"/>
                          <a:ea typeface="Calibri"/>
                          <a:cs typeface="ArialMT"/>
                        </a:rPr>
                        <a:t>nessuna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894" marR="12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54273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3ACDAD-5E76-4FD3-8487-E0B482FA776D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54274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54275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6FB5DF-052B-4117-AC24-E44F936DFAD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/>
              <a:t>NOVITÀ</a:t>
            </a:r>
            <a:br>
              <a:rPr lang="it-IT" dirty="0"/>
            </a:br>
            <a:endParaRPr lang="it-IT" dirty="0"/>
          </a:p>
        </p:txBody>
      </p:sp>
      <p:sp>
        <p:nvSpPr>
          <p:cNvPr id="2150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smtClean="0"/>
              <a:t>Vengono abbandonate le « tipologie »</a:t>
            </a:r>
          </a:p>
          <a:p>
            <a:pPr algn="ctr"/>
            <a:r>
              <a:rPr lang="it-IT" smtClean="0"/>
              <a:t> Qualsiasi lavoro verrà approvato in automatico</a:t>
            </a:r>
          </a:p>
          <a:p>
            <a:pPr algn="ctr"/>
            <a:r>
              <a:rPr lang="it-IT" smtClean="0"/>
              <a:t> Istituite 3 macro categorie (riga zero)</a:t>
            </a:r>
          </a:p>
          <a:p>
            <a:pPr algn="ctr"/>
            <a:r>
              <a:rPr lang="it-IT" smtClean="0"/>
              <a:t>-Ordinaria</a:t>
            </a:r>
          </a:p>
          <a:p>
            <a:pPr algn="ctr"/>
            <a:r>
              <a:rPr lang="it-IT" smtClean="0"/>
              <a:t>-Modesta</a:t>
            </a:r>
          </a:p>
          <a:p>
            <a:pPr algn="ctr"/>
            <a:r>
              <a:rPr lang="it-IT" smtClean="0"/>
              <a:t>-Speciale</a:t>
            </a:r>
          </a:p>
          <a:p>
            <a:pPr algn="ctr"/>
            <a:endParaRPr lang="it-IT" smtClean="0"/>
          </a:p>
        </p:txBody>
      </p:sp>
      <p:sp>
        <p:nvSpPr>
          <p:cNvPr id="21507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FA8596-4963-415D-B7F4-A66B63AF93EA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21508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21509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083D0D-843C-4A7D-ACF2-B0D695957DC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/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292600"/>
            <a:ext cx="54197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2 7"/>
          <p:cNvCxnSpPr/>
          <p:nvPr/>
        </p:nvCxnSpPr>
        <p:spPr>
          <a:xfrm flipH="1">
            <a:off x="7164388" y="4292600"/>
            <a:ext cx="1152525" cy="1296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/>
              <a:t>NOVITÀ</a:t>
            </a:r>
            <a:br>
              <a:rPr lang="it-IT" dirty="0"/>
            </a:br>
            <a:endParaRPr lang="it-IT" dirty="0"/>
          </a:p>
        </p:txBody>
      </p:sp>
      <p:sp>
        <p:nvSpPr>
          <p:cNvPr id="2253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it-IT" smtClean="0"/>
              <a:t>Il nuovo modello concettuale su cui è basato il</a:t>
            </a:r>
          </a:p>
          <a:p>
            <a:pPr marL="0" indent="0">
              <a:buFont typeface="Arial" charset="0"/>
              <a:buNone/>
            </a:pPr>
            <a:r>
              <a:rPr lang="it-IT" smtClean="0"/>
              <a:t>sistema: mette in </a:t>
            </a:r>
            <a:r>
              <a:rPr lang="it-IT" b="1" smtClean="0"/>
              <a:t>correlazione le variazioni grafiche </a:t>
            </a:r>
            <a:r>
              <a:rPr lang="it-IT" smtClean="0"/>
              <a:t>(fraz., fusioni, fabbricati) apportate dal Tecnico e l’E.d.m.</a:t>
            </a:r>
          </a:p>
          <a:p>
            <a:pPr marL="0" indent="0">
              <a:buFont typeface="Arial" charset="0"/>
              <a:buNone/>
            </a:pPr>
            <a:endParaRPr lang="it-IT" smtClean="0"/>
          </a:p>
          <a:p>
            <a:pPr marL="0" indent="0">
              <a:buFont typeface="Arial" charset="0"/>
              <a:buNone/>
            </a:pPr>
            <a:r>
              <a:rPr lang="it-IT" smtClean="0"/>
              <a:t>Da questo </a:t>
            </a:r>
            <a:r>
              <a:rPr lang="it-IT" b="1" smtClean="0"/>
              <a:t>confronto </a:t>
            </a:r>
            <a:r>
              <a:rPr lang="it-IT" smtClean="0"/>
              <a:t>il sistema riconosce ed evidenzia la variazione che si sta eseguendo, interpreta anche la compilazione del modello censuario.</a:t>
            </a:r>
          </a:p>
          <a:p>
            <a:pPr marL="0" indent="0">
              <a:buFont typeface="Arial" charset="0"/>
              <a:buNone/>
            </a:pPr>
            <a:endParaRPr lang="it-IT" smtClean="0"/>
          </a:p>
          <a:p>
            <a:pPr marL="0" indent="0">
              <a:buFont typeface="Arial" charset="0"/>
              <a:buNone/>
            </a:pPr>
            <a:r>
              <a:rPr lang="it-IT" smtClean="0"/>
              <a:t>Viene abbandonata la scelta, l’ opportunità di procedere in modalità </a:t>
            </a:r>
            <a:r>
              <a:rPr lang="it-IT" b="1" smtClean="0"/>
              <a:t>tradizionale modalità Pregeo 9</a:t>
            </a:r>
            <a:endParaRPr lang="it-IT" smtClean="0"/>
          </a:p>
        </p:txBody>
      </p:sp>
      <p:sp>
        <p:nvSpPr>
          <p:cNvPr id="22531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8A8DAE-0CC4-4F4F-ADF1-3A25840D2152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22532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22533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D0D96E-F096-4523-B606-3110E03C8272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2800" smtClean="0"/>
              <a:t>Evoluzione dell’approvazione automatica</a:t>
            </a:r>
            <a:br>
              <a:rPr lang="it-IT" sz="2800" smtClean="0"/>
            </a:br>
            <a:endParaRPr lang="it-IT" sz="2800" smtClean="0"/>
          </a:p>
        </p:txBody>
      </p:sp>
      <p:sp>
        <p:nvSpPr>
          <p:cNvPr id="2355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Pregeo 10 dunque individua automaticamente in quale casistica ricade l’atto di aggiornamento (TF, TM , TF+TM) senza ricorrere più all’uso delle 34 tipologie attualmente ancora in uso.</a:t>
            </a:r>
          </a:p>
          <a:p>
            <a:pPr>
              <a:buFont typeface="Arial" charset="0"/>
              <a:buNone/>
            </a:pPr>
            <a:endParaRPr lang="it-IT" smtClean="0"/>
          </a:p>
          <a:p>
            <a:r>
              <a:rPr lang="it-IT" smtClean="0"/>
              <a:t>Tutti gli atti di aggiornamento, ad esclusione di quelli già oggi non approvabili in modalità automatica (demanio, particellari..) saranno approvati da una procedura automatica senza l’intervento dell’operatore catastale.</a:t>
            </a:r>
          </a:p>
          <a:p>
            <a:pPr>
              <a:buFont typeface="Arial" charset="0"/>
              <a:buNone/>
            </a:pPr>
            <a:endParaRPr lang="it-IT" smtClean="0"/>
          </a:p>
          <a:p>
            <a:r>
              <a:rPr lang="it-IT" smtClean="0"/>
              <a:t>Il riconoscimento automatico dell’atto di aggiornamento è stato esteso anche ai modelli censuari.</a:t>
            </a:r>
          </a:p>
          <a:p>
            <a:endParaRPr lang="it-IT" smtClean="0"/>
          </a:p>
        </p:txBody>
      </p:sp>
      <p:sp>
        <p:nvSpPr>
          <p:cNvPr id="23555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511DF4-B105-4B70-8CAD-4B26A317312D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08/05/2014</a:t>
            </a:fld>
            <a:endParaRPr lang="it-IT"/>
          </a:p>
        </p:txBody>
      </p:sp>
      <p:sp>
        <p:nvSpPr>
          <p:cNvPr id="23556" name="Segnaposto piè di pagina 4"/>
          <p:cNvSpPr txBox="1">
            <a:spLocks noGrp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200">
                <a:solidFill>
                  <a:srgbClr val="FFFFFF"/>
                </a:solidFill>
              </a:rPr>
              <a:t>geom. fabio colantoni</a:t>
            </a:r>
          </a:p>
        </p:txBody>
      </p:sp>
      <p:sp>
        <p:nvSpPr>
          <p:cNvPr id="23557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81A775-38AA-4380-B3E7-4E8D60238103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geom. fabio colantoni</a:t>
            </a:r>
          </a:p>
        </p:txBody>
      </p:sp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3600" smtClean="0"/>
              <a:t>MOTIVI</a:t>
            </a:r>
            <a:br>
              <a:rPr lang="it-IT" sz="3600" smtClean="0"/>
            </a:br>
            <a:endParaRPr lang="it-IT" sz="3600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b="1" smtClean="0"/>
              <a:t>Limite attuale </a:t>
            </a:r>
            <a:r>
              <a:rPr lang="it-IT" smtClean="0"/>
              <a:t>P10 è basato sul concetto di «tipologie» ma le tipologie 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it-IT" smtClean="0"/>
              <a:t>- Non coprono l’intera gamma delle casistiche delle</a:t>
            </a:r>
          </a:p>
          <a:p>
            <a:pPr>
              <a:lnSpc>
                <a:spcPct val="90000"/>
              </a:lnSpc>
            </a:pPr>
            <a:r>
              <a:rPr lang="it-IT" smtClean="0"/>
              <a:t>variazioni catastali;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it-IT" smtClean="0"/>
              <a:t>- Generano indecisione e confusione nella scelta di quelle più idonee;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it-IT" smtClean="0"/>
              <a:t>- Inducono i Professionisti nei casi più complessi ad utilizzare la modalità tradizionale P9;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it-IT" smtClean="0"/>
              <a:t>- Quindi nasce per semplificare ed implementare l’utilizzo</a:t>
            </a:r>
          </a:p>
          <a:p>
            <a:pPr>
              <a:lnSpc>
                <a:spcPct val="90000"/>
              </a:lnSpc>
            </a:pPr>
            <a:r>
              <a:rPr lang="it-IT" smtClean="0"/>
              <a:t>dell’approvazione automatica, solo il 44% trattato in automatico ancora più trasparenza no discrezionalità sulla scelta;</a:t>
            </a:r>
          </a:p>
          <a:p>
            <a:pPr>
              <a:lnSpc>
                <a:spcPct val="90000"/>
              </a:lnSpc>
            </a:pPr>
            <a:endParaRPr lang="it-IT" smtClean="0"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iaro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560</TotalTime>
  <Words>2496</Words>
  <Application>Microsoft Office PowerPoint</Application>
  <PresentationFormat>Presentazione su schermo (4:3)</PresentationFormat>
  <Paragraphs>451</Paragraphs>
  <Slides>53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Modello struttura</vt:lpstr>
      </vt:variant>
      <vt:variant>
        <vt:i4>5</vt:i4>
      </vt:variant>
      <vt:variant>
        <vt:lpstr>Titoli diapositive</vt:lpstr>
      </vt:variant>
      <vt:variant>
        <vt:i4>53</vt:i4>
      </vt:variant>
    </vt:vector>
  </HeadingPairs>
  <TitlesOfParts>
    <vt:vector size="62" baseType="lpstr">
      <vt:lpstr>Arial</vt:lpstr>
      <vt:lpstr>Calibri</vt:lpstr>
      <vt:lpstr>Times New Roman</vt:lpstr>
      <vt:lpstr>ArialMT</vt:lpstr>
      <vt:lpstr>Chiaro</vt:lpstr>
      <vt:lpstr>Chiaro</vt:lpstr>
      <vt:lpstr>Chiaro</vt:lpstr>
      <vt:lpstr>Chiaro</vt:lpstr>
      <vt:lpstr>Chiaro</vt:lpstr>
      <vt:lpstr>SEMINARIO DI AGGIORNAMENTO SULLE EVOLUZIONI DELLE PROCEDURE DI AGGIORNAMENTO DEGLI ATTI CATASTALI PREGEO - DOCFA  Anzio 2014</vt:lpstr>
      <vt:lpstr>Oggi vediamo le novità relative a:</vt:lpstr>
      <vt:lpstr>P R E. G E O. pretrattamento  atti Geometrici  </vt:lpstr>
      <vt:lpstr>Pregeo 10.6.0 -  versione sperimentale</vt:lpstr>
      <vt:lpstr>Argomenti trattati oggi </vt:lpstr>
      <vt:lpstr>NOVITÀ </vt:lpstr>
      <vt:lpstr>NOVITÀ </vt:lpstr>
      <vt:lpstr>Evoluzione dell’approvazione automatica </vt:lpstr>
      <vt:lpstr>MOTIVI </vt:lpstr>
      <vt:lpstr>Cosa cambia?</vt:lpstr>
      <vt:lpstr>Cosa cambia?</vt:lpstr>
      <vt:lpstr>Cosa cambia?</vt:lpstr>
      <vt:lpstr>Cosa cambia?</vt:lpstr>
      <vt:lpstr>Dettaglio della nuova automazione </vt:lpstr>
      <vt:lpstr>Dettaglio della nuova automazione </vt:lpstr>
      <vt:lpstr>Dettaglio della nuova automazione</vt:lpstr>
      <vt:lpstr>ANALISI</vt:lpstr>
      <vt:lpstr>ANALISI OPERAZIONI SEMPLICI </vt:lpstr>
      <vt:lpstr>ANALISI </vt:lpstr>
      <vt:lpstr>ANALISI </vt:lpstr>
      <vt:lpstr>Fine</vt:lpstr>
      <vt:lpstr>Diapositiva 22</vt:lpstr>
      <vt:lpstr>Oggi vediamo le novità relative a: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Gestione automatica delle annotazioni  </vt:lpstr>
      <vt:lpstr>Nuovi Controlli  </vt:lpstr>
      <vt:lpstr>Gestione delle particelle con superfici reali </vt:lpstr>
      <vt:lpstr>Nuove modalità di approvazione e registrazione automatica atti di aggiornamento trasmessi per via telematica </vt:lpstr>
      <vt:lpstr>Nuova Versione Pregeo 10.51 APAG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DOC.FA ver 4.001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Aggiornamento  e  novita’  catastali 2013</dc:title>
  <dc:creator>fabio colantoni</dc:creator>
  <cp:lastModifiedBy>.</cp:lastModifiedBy>
  <cp:revision>72</cp:revision>
  <dcterms:created xsi:type="dcterms:W3CDTF">2013-03-20T13:24:23Z</dcterms:created>
  <dcterms:modified xsi:type="dcterms:W3CDTF">2014-05-08T17:36:53Z</dcterms:modified>
</cp:coreProperties>
</file>